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notesMasterIdLst>
    <p:notesMasterId r:id="rId16"/>
  </p:notesMasterIdLst>
  <p:handoutMasterIdLst>
    <p:handoutMasterId r:id="rId17"/>
  </p:handoutMasterIdLst>
  <p:sldIdLst>
    <p:sldId id="258" r:id="rId2"/>
    <p:sldId id="28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20" r:id="rId13"/>
    <p:sldId id="321" r:id="rId14"/>
    <p:sldId id="323" r:id="rId1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99"/>
    <a:srgbClr val="0000CC"/>
    <a:srgbClr val="0099FF"/>
    <a:srgbClr val="0066FF"/>
    <a:srgbClr val="CC0066"/>
    <a:srgbClr val="CC66FF"/>
    <a:srgbClr val="00FF00"/>
    <a:srgbClr val="FF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5673" autoAdjust="0"/>
  </p:normalViewPr>
  <p:slideViewPr>
    <p:cSldViewPr>
      <p:cViewPr varScale="1">
        <p:scale>
          <a:sx n="83" d="100"/>
          <a:sy n="83" d="100"/>
        </p:scale>
        <p:origin x="144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58C7C5D7-6D03-4DF9-BDC9-B00936D542A7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2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B0501FD-A253-47D1-ABD2-6DDFCA11C2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3735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54481BAF-D141-4A9E-90AE-4767312B625E}" type="datetimeFigureOut">
              <a:rPr lang="pt-BR" smtClean="0"/>
              <a:t>29/09/2020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2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E6A2460C-D07D-4938-A453-81261690036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084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A2460C-D07D-4938-A453-81261690036E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15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50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846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6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62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82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00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28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396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14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07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33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FF56B4A8-1CA9-43FC-8942-58C5138F7983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B333B03-2F60-4AD0-A326-A064214BA44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15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736" y="136271"/>
            <a:ext cx="6672708" cy="880618"/>
          </a:xfrm>
        </p:spPr>
        <p:txBody>
          <a:bodyPr>
            <a:noAutofit/>
          </a:bodyPr>
          <a:lstStyle/>
          <a:p>
            <a:pPr algn="l"/>
            <a:r>
              <a:rPr lang="pt-BR" sz="2000" b="1" dirty="0">
                <a:solidFill>
                  <a:srgbClr val="002060"/>
                </a:solidFill>
              </a:rPr>
              <a:t>Secretaria Municipal da Fazenda</a:t>
            </a:r>
            <a:br>
              <a:rPr lang="pt-BR" sz="2000" b="1" dirty="0">
                <a:solidFill>
                  <a:srgbClr val="002060"/>
                </a:solidFill>
              </a:rPr>
            </a:br>
            <a:r>
              <a:rPr lang="pt-BR" sz="2000" b="1" dirty="0">
                <a:solidFill>
                  <a:srgbClr val="002060"/>
                </a:solidFill>
              </a:rPr>
              <a:t>Departamento de Orçamento e Programação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42965"/>
            <a:ext cx="7931224" cy="504056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sz="8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t-BR" sz="8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t-BR" sz="8000" b="1" dirty="0">
                <a:solidFill>
                  <a:srgbClr val="002060"/>
                </a:solidFill>
              </a:rPr>
              <a:t>AUDIÊNCIA PÚBLICA</a:t>
            </a:r>
          </a:p>
          <a:p>
            <a:pPr marL="0" indent="0" algn="ctr">
              <a:buNone/>
            </a:pPr>
            <a:r>
              <a:rPr lang="pt-BR" sz="8000" b="1" dirty="0">
                <a:solidFill>
                  <a:srgbClr val="002060"/>
                </a:solidFill>
              </a:rPr>
              <a:t>LEI ORÇAMENTÁRIA ANUAL - 2021</a:t>
            </a:r>
          </a:p>
          <a:p>
            <a:pPr marL="0" indent="0" algn="ctr">
              <a:buNone/>
            </a:pPr>
            <a:endParaRPr lang="pt-BR" sz="8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t-BR" sz="8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t-BR" sz="80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400" b="1" dirty="0">
                <a:solidFill>
                  <a:srgbClr val="002060"/>
                </a:solidFill>
              </a:rPr>
              <a:t>Marcelo Rangel Cruz de Oliveira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400" i="1" dirty="0">
                <a:solidFill>
                  <a:srgbClr val="002060"/>
                </a:solidFill>
              </a:rPr>
              <a:t>Prefeito Municipal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6400" i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400" b="1" dirty="0">
                <a:solidFill>
                  <a:srgbClr val="002060"/>
                </a:solidFill>
              </a:rPr>
              <a:t>Cláudio </a:t>
            </a:r>
            <a:r>
              <a:rPr lang="pt-BR" sz="6400" b="1" dirty="0" err="1">
                <a:solidFill>
                  <a:srgbClr val="002060"/>
                </a:solidFill>
              </a:rPr>
              <a:t>Grokoviski</a:t>
            </a:r>
            <a:endParaRPr lang="pt-BR" sz="64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400" i="1" dirty="0">
                <a:solidFill>
                  <a:srgbClr val="002060"/>
                </a:solidFill>
              </a:rPr>
              <a:t>Secretário Municipal da Fazenda</a:t>
            </a:r>
          </a:p>
          <a:p>
            <a:pPr marL="0" indent="0" algn="r">
              <a:buNone/>
            </a:pPr>
            <a:r>
              <a:rPr lang="pt-BR" sz="5600" b="1" dirty="0">
                <a:solidFill>
                  <a:srgbClr val="002060"/>
                </a:solidFill>
              </a:rPr>
              <a:t>Setembro/2020</a:t>
            </a:r>
          </a:p>
        </p:txBody>
      </p:sp>
      <p:pic>
        <p:nvPicPr>
          <p:cNvPr id="9" name="Imagem 8" descr="Resultado de imagem para simbolo prefeitura de ponta grossa">
            <a:extLst>
              <a:ext uri="{FF2B5EF4-FFF2-40B4-BE49-F238E27FC236}">
                <a16:creationId xmlns:a16="http://schemas.microsoft.com/office/drawing/2014/main" id="{045CFCC3-5006-4621-95A5-F9F52005605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1" y="389805"/>
            <a:ext cx="1876425" cy="1153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860" y="603016"/>
            <a:ext cx="6048672" cy="550414"/>
          </a:xfrm>
        </p:spPr>
        <p:txBody>
          <a:bodyPr>
            <a:no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Lei Orçamentária Anual – 2021 </a:t>
            </a:r>
            <a:br>
              <a:rPr lang="pt-BR" sz="2000" b="1" dirty="0">
                <a:solidFill>
                  <a:srgbClr val="002060"/>
                </a:solidFill>
              </a:rPr>
            </a:br>
            <a:r>
              <a:rPr lang="pt-BR" sz="2000" b="1" dirty="0">
                <a:solidFill>
                  <a:srgbClr val="002060"/>
                </a:solidFill>
              </a:rPr>
              <a:t>(Diretrizes priorizadas na LDO 2021 )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Imagem 7" descr="Resultado de imagem para simbolo prefeitura de ponta grossa">
            <a:extLst>
              <a:ext uri="{FF2B5EF4-FFF2-40B4-BE49-F238E27FC236}">
                <a16:creationId xmlns:a16="http://schemas.microsoft.com/office/drawing/2014/main" id="{42ADCF88-CA31-4832-B7FA-9701B9C74F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1" y="389805"/>
            <a:ext cx="1876425" cy="1153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B605B3E-950C-489D-AB50-1D54FB788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264905"/>
              </p:ext>
            </p:extLst>
          </p:nvPr>
        </p:nvGraphicFramePr>
        <p:xfrm>
          <a:off x="125760" y="1756176"/>
          <a:ext cx="889248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3155506701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769703458"/>
                    </a:ext>
                  </a:extLst>
                </a:gridCol>
                <a:gridCol w="2915816">
                  <a:extLst>
                    <a:ext uri="{9D8B030D-6E8A-4147-A177-3AD203B41FA5}">
                      <a16:colId xmlns:a16="http://schemas.microsoft.com/office/drawing/2014/main" val="33883543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Diretrizes LDO - 2021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Entidade/ Órgão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Previsto LOA - 2021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244062"/>
                          </a:solidFill>
                          <a:effectLst/>
                          <a:latin typeface="+mj-lt"/>
                        </a:rPr>
                        <a:t>Pavimentação/ Asfalto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SMSP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55.671.430,93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244062"/>
                          </a:solidFill>
                          <a:effectLst/>
                          <a:latin typeface="+mj-lt"/>
                        </a:rPr>
                        <a:t>Segurança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SMCSP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18.796.673,69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244062"/>
                          </a:solidFill>
                          <a:effectLst/>
                          <a:latin typeface="+mj-lt"/>
                        </a:rPr>
                        <a:t>Saúde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SMS/FMS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221.426.847,22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244062"/>
                          </a:solidFill>
                          <a:effectLst/>
                          <a:latin typeface="+mj-lt"/>
                        </a:rPr>
                        <a:t>Esporte e Lazer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SMESP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6.874.941,43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50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0" i="0" u="none" strike="noStrike" dirty="0">
                          <a:solidFill>
                            <a:srgbClr val="244062"/>
                          </a:solidFill>
                          <a:effectLst/>
                          <a:latin typeface="+mj-lt"/>
                        </a:rPr>
                        <a:t>Trânsito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AMTT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23.944.095,84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99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2000" b="1" i="1" u="sng" strike="noStrike" dirty="0">
                          <a:solidFill>
                            <a:srgbClr val="244062"/>
                          </a:solidFill>
                          <a:effectLst/>
                          <a:latin typeface="+mj-lt"/>
                        </a:rPr>
                        <a:t>Total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pt-BR" sz="2000" b="1" u="sng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326.713.989,11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01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61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B605B3E-950C-489D-AB50-1D54FB788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05590"/>
              </p:ext>
            </p:extLst>
          </p:nvPr>
        </p:nvGraphicFramePr>
        <p:xfrm>
          <a:off x="143508" y="260648"/>
          <a:ext cx="8856983" cy="6336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625">
                  <a:extLst>
                    <a:ext uri="{9D8B030D-6E8A-4147-A177-3AD203B41FA5}">
                      <a16:colId xmlns:a16="http://schemas.microsoft.com/office/drawing/2014/main" val="3388354335"/>
                    </a:ext>
                  </a:extLst>
                </a:gridCol>
                <a:gridCol w="2078358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633817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+mj-lt"/>
                        </a:rPr>
                        <a:t>Valor estimado por Órgão para 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+mj-lt"/>
                        </a:rPr>
                        <a:t>R$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Educação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272.823.135,90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Fundação Municipal de Saúde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217.724.786,81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da Fazenda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125.531.516,09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Serviços Públicos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55.671.430,93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1050282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Munic. de Administração e Recursos Humanos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48.206.598,88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0996642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Meio Ambiente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46.284.464,00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6015590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Fundação de Assistência Social de Ponta Grossa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45.214.224,70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1005517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Secr. Mun. de Indústria, Comércio e Qualif. Profissional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41.964.833,50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865400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Poder Legislativo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27.808.254,30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0144533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Autarquia Mun. de Trânsito e Transporte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23.944.095,84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0129099"/>
                  </a:ext>
                </a:extLst>
              </a:tr>
              <a:tr h="51844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Infraestrutura e Planejamento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19.064.178,75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2071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434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B605B3E-950C-489D-AB50-1D54FB788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138192"/>
              </p:ext>
            </p:extLst>
          </p:nvPr>
        </p:nvGraphicFramePr>
        <p:xfrm>
          <a:off x="143508" y="260648"/>
          <a:ext cx="8856983" cy="6040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625">
                  <a:extLst>
                    <a:ext uri="{9D8B030D-6E8A-4147-A177-3AD203B41FA5}">
                      <a16:colId xmlns:a16="http://schemas.microsoft.com/office/drawing/2014/main" val="3388354335"/>
                    </a:ext>
                  </a:extLst>
                </a:gridCol>
                <a:gridCol w="2078358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+mj-lt"/>
                        </a:rPr>
                        <a:t>Valor estimado por Órgão para 2021 (cont.)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+mj-lt"/>
                        </a:rPr>
                        <a:t>R$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Cidadania e Segurança Pública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18.796.673,69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</a:t>
                      </a: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. Mun. de Agricultura, Pecuária e Abastecimento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18.340.986,26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Fundação Municipal de Cultura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10.551.760,02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Agência de Fomento Econômico de Ponta Grossa -</a:t>
                      </a:r>
                      <a:r>
                        <a:rPr lang="pt-BR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AFEPON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8.544.545,30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1050282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Procuradoria Geral do Município de Ponta Grossa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8.504.703,00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0996642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Esportes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6.874.941,43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6015590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Políticas Públicas Sociais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6.067.923,82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1005517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5.231.774,00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865400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Saúde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3.702.060,41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0144533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Governo Municipal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3.555.585,74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0129099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Governo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2.650.280,00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2071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07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B605B3E-950C-489D-AB50-1D54FB788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910220"/>
              </p:ext>
            </p:extLst>
          </p:nvPr>
        </p:nvGraphicFramePr>
        <p:xfrm>
          <a:off x="143508" y="260648"/>
          <a:ext cx="8856983" cy="3569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8625">
                  <a:extLst>
                    <a:ext uri="{9D8B030D-6E8A-4147-A177-3AD203B41FA5}">
                      <a16:colId xmlns:a16="http://schemas.microsoft.com/office/drawing/2014/main" val="3388354335"/>
                    </a:ext>
                  </a:extLst>
                </a:gridCol>
                <a:gridCol w="2078358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300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+mj-lt"/>
                        </a:rPr>
                        <a:t>Valor estimado por Órgão para 2021 (cont.)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+mj-lt"/>
                        </a:rPr>
                        <a:t>R$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Secretaria Municipal de Governo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2.650.280,00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Controladoria Geral do Município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2.490.577,00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Reserva de Contingência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2.350.000,00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Fundação Educacional de Ponta Grossa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2.246.282,47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1050282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Instituto de Pesquisa e Planej. Urbano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1.461.510,00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0996642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Total Geral do Orçamento - 2021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200000"/>
                        </a:lnSpc>
                      </a:pPr>
                      <a:r>
                        <a:rPr lang="pt-BR" sz="20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1.025.607.122,84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601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424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54033ED-400F-4324-9C1F-59110D349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59362"/>
              </p:ext>
            </p:extLst>
          </p:nvPr>
        </p:nvGraphicFramePr>
        <p:xfrm>
          <a:off x="323528" y="548680"/>
          <a:ext cx="7931224" cy="54633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4842">
                  <a:extLst>
                    <a:ext uri="{9D8B030D-6E8A-4147-A177-3AD203B41FA5}">
                      <a16:colId xmlns:a16="http://schemas.microsoft.com/office/drawing/2014/main" val="3388354335"/>
                    </a:ext>
                  </a:extLst>
                </a:gridCol>
                <a:gridCol w="2826561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  <a:gridCol w="2539821">
                  <a:extLst>
                    <a:ext uri="{9D8B030D-6E8A-4147-A177-3AD203B41FA5}">
                      <a16:colId xmlns:a16="http://schemas.microsoft.com/office/drawing/2014/main" val="1190235343"/>
                    </a:ext>
                  </a:extLst>
                </a:gridCol>
              </a:tblGrid>
              <a:tr h="300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+mj-lt"/>
                        </a:rPr>
                        <a:t>Evolução – Lei Orçamentária Anual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latin typeface="+mj-lt"/>
                        </a:rPr>
                        <a:t>Município de Ponta Grossa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pt-BR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2000" b="1" i="0" u="sng" strike="noStrike" dirty="0">
                          <a:solidFill>
                            <a:schemeClr val="bg1"/>
                          </a:solidFill>
                          <a:effectLst/>
                        </a:rPr>
                        <a:t>ANO </a:t>
                      </a:r>
                      <a:endParaRPr lang="pt-BR" sz="2000" b="1" i="0" u="sng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pt-BR" sz="2000" b="1" i="0" u="sng" strike="noStrike" dirty="0">
                          <a:solidFill>
                            <a:schemeClr val="bg1"/>
                          </a:solidFill>
                          <a:effectLst/>
                        </a:rPr>
                        <a:t>LEI</a:t>
                      </a:r>
                      <a:endParaRPr lang="pt-BR" sz="2000" b="1" i="0" u="sng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sng" strike="noStrike" dirty="0">
                          <a:solidFill>
                            <a:schemeClr val="bg1"/>
                          </a:solidFill>
                          <a:effectLst/>
                        </a:rPr>
                        <a:t>VALOR (R$)</a:t>
                      </a:r>
                      <a:endParaRPr lang="pt-BR" sz="2000" b="1" i="0" u="sng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2013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11.263/2013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527.487.076,59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11.614/2013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578.219.883,12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41050282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2015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12.038/2014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665.233.544,69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0996642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2016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12.424/2015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720.843.092,84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6015590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2017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12.721/2016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780.511.072,87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72467402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2018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13.053/2017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838.786.288,28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80809267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2019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13.378/2018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940.988.360,35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1671810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2020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13.625/2019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1.043.238.367,01 </a:t>
                      </a:r>
                      <a:endParaRPr lang="pt-BR" sz="20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3744777"/>
                  </a:ext>
                </a:extLst>
              </a:tr>
              <a:tr h="300000"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(projeto de lei para apreciação)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pt-BR" sz="20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1.025.607.122,84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87890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15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860" y="603016"/>
            <a:ext cx="6048672" cy="550414"/>
          </a:xfrm>
        </p:spPr>
        <p:txBody>
          <a:bodyPr>
            <a:noAutofit/>
          </a:bodyPr>
          <a:lstStyle/>
          <a:p>
            <a:r>
              <a:rPr lang="pt-BR" sz="2200" b="1" dirty="0">
                <a:solidFill>
                  <a:srgbClr val="002060"/>
                </a:solidFill>
              </a:rPr>
              <a:t>Lei Orçamentária Anual (art. 165, §5º, CF e art. 111, III, LOM)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1F497D">
                    <a:lumMod val="75000"/>
                  </a:srgbClr>
                </a:solidFill>
              </a:rPr>
              <a:t>	</a:t>
            </a:r>
            <a:r>
              <a:rPr lang="pt-BR" sz="2000" dirty="0">
                <a:solidFill>
                  <a:srgbClr val="1F497D">
                    <a:lumMod val="75000"/>
                  </a:srgbClr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É um instrumento em que estão estimadas as receitas (fontes de recursos) e fixadas as despesas (créditos orçamentários) para o exercício seguinte. *</a:t>
            </a:r>
          </a:p>
          <a:p>
            <a:pPr marL="0" indent="89693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1F497D">
                    <a:lumMod val="75000"/>
                  </a:srgbClr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É considerada um orçamento-programa, ou seja, um orçamento baseado em diversos programas de trabalho a serem executados por diversas unidades orçamentárias.*</a:t>
            </a:r>
          </a:p>
          <a:p>
            <a:pPr marL="0" indent="896938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100" dirty="0">
                <a:solidFill>
                  <a:srgbClr val="1F497D">
                    <a:lumMod val="75000"/>
                  </a:srgbClr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*Fonte: FURTADO, Fabio. Administração Financeira e Orçamentária: Direito Financeiro Simplificado, teoria e questões. Rio de Janeiro: Ed. Ferreira, 2012.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Imagem 7" descr="Resultado de imagem para simbolo prefeitura de ponta grossa">
            <a:extLst>
              <a:ext uri="{FF2B5EF4-FFF2-40B4-BE49-F238E27FC236}">
                <a16:creationId xmlns:a16="http://schemas.microsoft.com/office/drawing/2014/main" id="{42ADCF88-CA31-4832-B7FA-9701B9C74F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1" y="389805"/>
            <a:ext cx="1876425" cy="1153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45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860" y="603016"/>
            <a:ext cx="6048672" cy="550414"/>
          </a:xfrm>
        </p:spPr>
        <p:txBody>
          <a:bodyPr>
            <a:noAutofit/>
          </a:bodyPr>
          <a:lstStyle/>
          <a:p>
            <a:r>
              <a:rPr lang="pt-BR" sz="2200" b="1" dirty="0">
                <a:solidFill>
                  <a:srgbClr val="002060"/>
                </a:solidFill>
              </a:rPr>
              <a:t>Lei Orçamentária Anual (art. 165, §5º, CF e art. 111, III, LOM)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1F497D">
                    <a:lumMod val="75000"/>
                  </a:srgbClr>
                </a:solidFill>
              </a:rPr>
              <a:t>	</a:t>
            </a:r>
            <a:r>
              <a:rPr lang="pt-BR" sz="2000" dirty="0">
                <a:solidFill>
                  <a:srgbClr val="1F497D">
                    <a:lumMod val="75000"/>
                  </a:srgbClr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Deverá ser compatível com o PPA e LDO, e compreende três orçamentos: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1F497D">
                    <a:lumMod val="75000"/>
                  </a:srgbClr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Orçamento fiscal,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1F497D">
                    <a:lumMod val="75000"/>
                  </a:srgbClr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Orçamento de investimentos,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1F497D">
                    <a:lumMod val="75000"/>
                  </a:srgbClr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Orçamento da seguridade social.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Imagem 7" descr="Resultado de imagem para simbolo prefeitura de ponta grossa">
            <a:extLst>
              <a:ext uri="{FF2B5EF4-FFF2-40B4-BE49-F238E27FC236}">
                <a16:creationId xmlns:a16="http://schemas.microsoft.com/office/drawing/2014/main" id="{42ADCF88-CA31-4832-B7FA-9701B9C74F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1" y="389805"/>
            <a:ext cx="1876425" cy="1153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3501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860" y="603016"/>
            <a:ext cx="6048672" cy="550414"/>
          </a:xfrm>
        </p:spPr>
        <p:txBody>
          <a:bodyPr>
            <a:noAutofit/>
          </a:bodyPr>
          <a:lstStyle/>
          <a:p>
            <a:r>
              <a:rPr lang="pt-BR" sz="2200" b="1" dirty="0">
                <a:solidFill>
                  <a:srgbClr val="002060"/>
                </a:solidFill>
              </a:rPr>
              <a:t>Lei Orçamentária Anual – 2021 </a:t>
            </a:r>
            <a:br>
              <a:rPr lang="pt-BR" sz="2200" b="1" dirty="0">
                <a:solidFill>
                  <a:srgbClr val="002060"/>
                </a:solidFill>
              </a:rPr>
            </a:br>
            <a:r>
              <a:rPr lang="pt-BR" sz="2200" b="1" dirty="0">
                <a:solidFill>
                  <a:srgbClr val="002060"/>
                </a:solidFill>
              </a:rPr>
              <a:t>Receitas estimadas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Imagem 7" descr="Resultado de imagem para simbolo prefeitura de ponta grossa">
            <a:extLst>
              <a:ext uri="{FF2B5EF4-FFF2-40B4-BE49-F238E27FC236}">
                <a16:creationId xmlns:a16="http://schemas.microsoft.com/office/drawing/2014/main" id="{42ADCF88-CA31-4832-B7FA-9701B9C74F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1" y="389805"/>
            <a:ext cx="1876425" cy="1153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C363C07-F84F-4857-8EA9-D36D15A7B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093264"/>
              </p:ext>
            </p:extLst>
          </p:nvPr>
        </p:nvGraphicFramePr>
        <p:xfrm>
          <a:off x="467544" y="1844824"/>
          <a:ext cx="7848872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31555067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RECEITAS CORRENTES (R$)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/>
                        <a:t>1.022.256.154,45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Impostos, taxas e contribuições de melhoria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358.549.746,47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Contribuições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24.566.539,69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Receita Patrimonial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3.065.745,20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Receita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13.531.795,14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650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Transferências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607.243.705,29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31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Outras 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15.298.622,66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951430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F9F6CEBF-C9B2-4C73-96F4-00F2B07EB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428273"/>
              </p:ext>
            </p:extLst>
          </p:nvPr>
        </p:nvGraphicFramePr>
        <p:xfrm>
          <a:off x="476178" y="4742563"/>
          <a:ext cx="784887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31555067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RECEITAS DE CAPITAL (R$)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/>
                        <a:t>84.869.737,12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Operações</a:t>
                      </a:r>
                      <a:r>
                        <a:rPr lang="pt-BR" sz="18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de Crédito</a:t>
                      </a:r>
                      <a:endParaRPr lang="pt-BR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29.400.000,00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Alienação de Bens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10.583.443,00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Transferência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44.886.294,12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79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860" y="603016"/>
            <a:ext cx="6048672" cy="550414"/>
          </a:xfrm>
        </p:spPr>
        <p:txBody>
          <a:bodyPr>
            <a:noAutofit/>
          </a:bodyPr>
          <a:lstStyle/>
          <a:p>
            <a:r>
              <a:rPr lang="pt-BR" sz="2200" b="1" dirty="0">
                <a:solidFill>
                  <a:srgbClr val="002060"/>
                </a:solidFill>
              </a:rPr>
              <a:t>Lei Orçamentária Anual – 2021 </a:t>
            </a:r>
            <a:br>
              <a:rPr lang="pt-BR" sz="2200" b="1" dirty="0">
                <a:solidFill>
                  <a:srgbClr val="002060"/>
                </a:solidFill>
              </a:rPr>
            </a:br>
            <a:r>
              <a:rPr lang="pt-BR" sz="2200" b="1" dirty="0">
                <a:solidFill>
                  <a:srgbClr val="002060"/>
                </a:solidFill>
              </a:rPr>
              <a:t>Receitas estimadas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Imagem 7" descr="Resultado de imagem para simbolo prefeitura de ponta grossa">
            <a:extLst>
              <a:ext uri="{FF2B5EF4-FFF2-40B4-BE49-F238E27FC236}">
                <a16:creationId xmlns:a16="http://schemas.microsoft.com/office/drawing/2014/main" id="{42ADCF88-CA31-4832-B7FA-9701B9C74F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1" y="389805"/>
            <a:ext cx="1876425" cy="1153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AD85CE2D-C734-4711-B51F-CE73FD033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97145"/>
              </p:ext>
            </p:extLst>
          </p:nvPr>
        </p:nvGraphicFramePr>
        <p:xfrm>
          <a:off x="467544" y="1898529"/>
          <a:ext cx="784887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31555067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RECEITA TOTAL (R$)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Receita Bruta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1.107.125.891,57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(-) deduções da receita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(-) 81.518.768,73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Receita Líquida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>
                          <a:solidFill>
                            <a:srgbClr val="002060"/>
                          </a:solidFill>
                        </a:rPr>
                        <a:t>1.025.607.122,84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06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860" y="603016"/>
            <a:ext cx="6048672" cy="550414"/>
          </a:xfrm>
        </p:spPr>
        <p:txBody>
          <a:bodyPr>
            <a:noAutofit/>
          </a:bodyPr>
          <a:lstStyle/>
          <a:p>
            <a:r>
              <a:rPr lang="pt-BR" sz="2200" b="1" dirty="0">
                <a:solidFill>
                  <a:srgbClr val="002060"/>
                </a:solidFill>
              </a:rPr>
              <a:t>Lei Orçamentária Anual – 2021 </a:t>
            </a:r>
            <a:br>
              <a:rPr lang="pt-BR" sz="2200" b="1" dirty="0">
                <a:solidFill>
                  <a:srgbClr val="002060"/>
                </a:solidFill>
              </a:rPr>
            </a:br>
            <a:r>
              <a:rPr lang="pt-BR" sz="2200" b="1" dirty="0">
                <a:solidFill>
                  <a:srgbClr val="002060"/>
                </a:solidFill>
              </a:rPr>
              <a:t>Receitas estimadas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Imagem 7" descr="Resultado de imagem para simbolo prefeitura de ponta grossa">
            <a:extLst>
              <a:ext uri="{FF2B5EF4-FFF2-40B4-BE49-F238E27FC236}">
                <a16:creationId xmlns:a16="http://schemas.microsoft.com/office/drawing/2014/main" id="{42ADCF88-CA31-4832-B7FA-9701B9C74F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1" y="389805"/>
            <a:ext cx="1876425" cy="1153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C363C07-F84F-4857-8EA9-D36D15A7B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567900"/>
              </p:ext>
            </p:extLst>
          </p:nvPr>
        </p:nvGraphicFramePr>
        <p:xfrm>
          <a:off x="165840" y="1756176"/>
          <a:ext cx="8809181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8208">
                  <a:extLst>
                    <a:ext uri="{9D8B030D-6E8A-4147-A177-3AD203B41FA5}">
                      <a16:colId xmlns:a16="http://schemas.microsoft.com/office/drawing/2014/main" val="3155506701"/>
                    </a:ext>
                  </a:extLst>
                </a:gridCol>
                <a:gridCol w="1887855">
                  <a:extLst>
                    <a:ext uri="{9D8B030D-6E8A-4147-A177-3AD203B41FA5}">
                      <a16:colId xmlns:a16="http://schemas.microsoft.com/office/drawing/2014/main" val="3388354335"/>
                    </a:ext>
                  </a:extLst>
                </a:gridCol>
                <a:gridCol w="2083118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COMPARATIVO (R$)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u="sng" dirty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981.539.497,97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1.022.256.154,45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Impostos, taxas e contribuições de melhoria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338.518.484,73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358.549.746,47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Contribuições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25.893.296,71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24.566.539,69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Receita Patrimonial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3.797.555,76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3.065.745,20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50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Receita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13.633.958,04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13.531.795,14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60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Transferências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584.395.249,48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607.243.705,29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914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Outras 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15.300.953,25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15.298.622,66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993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u="sng" dirty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Receitas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140.944.186,26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84.869.737,12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99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Operações</a:t>
                      </a:r>
                      <a:r>
                        <a:rPr lang="pt-BR" sz="1800" baseline="0" dirty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de Crédito</a:t>
                      </a:r>
                      <a:endParaRPr lang="pt-BR" sz="1800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84.000.000,00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29.400.000,00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10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Alienação de Bens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10.555.660,00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10.583.443,00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24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Transferência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46.388.526,26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44.886.294,12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21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61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860" y="603016"/>
            <a:ext cx="6048672" cy="550414"/>
          </a:xfrm>
        </p:spPr>
        <p:txBody>
          <a:bodyPr>
            <a:noAutofit/>
          </a:bodyPr>
          <a:lstStyle/>
          <a:p>
            <a:r>
              <a:rPr lang="pt-BR" sz="2200" b="1" dirty="0">
                <a:solidFill>
                  <a:srgbClr val="002060"/>
                </a:solidFill>
              </a:rPr>
              <a:t>Lei Orçamentária Anual – 2021 </a:t>
            </a:r>
            <a:br>
              <a:rPr lang="pt-BR" sz="2200" b="1" dirty="0">
                <a:solidFill>
                  <a:srgbClr val="002060"/>
                </a:solidFill>
              </a:rPr>
            </a:br>
            <a:r>
              <a:rPr lang="pt-BR" sz="2200" b="1" dirty="0">
                <a:solidFill>
                  <a:srgbClr val="002060"/>
                </a:solidFill>
              </a:rPr>
              <a:t>Receitas estimadas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Imagem 7" descr="Resultado de imagem para simbolo prefeitura de ponta grossa">
            <a:extLst>
              <a:ext uri="{FF2B5EF4-FFF2-40B4-BE49-F238E27FC236}">
                <a16:creationId xmlns:a16="http://schemas.microsoft.com/office/drawing/2014/main" id="{42ADCF88-CA31-4832-B7FA-9701B9C74F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1" y="389805"/>
            <a:ext cx="1876425" cy="1153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C363C07-F84F-4857-8EA9-D36D15A7B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720230"/>
              </p:ext>
            </p:extLst>
          </p:nvPr>
        </p:nvGraphicFramePr>
        <p:xfrm>
          <a:off x="447608" y="1915169"/>
          <a:ext cx="793122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162">
                  <a:extLst>
                    <a:ext uri="{9D8B030D-6E8A-4147-A177-3AD203B41FA5}">
                      <a16:colId xmlns:a16="http://schemas.microsoft.com/office/drawing/2014/main" val="3155506701"/>
                    </a:ext>
                  </a:extLst>
                </a:gridCol>
                <a:gridCol w="2508398">
                  <a:extLst>
                    <a:ext uri="{9D8B030D-6E8A-4147-A177-3AD203B41FA5}">
                      <a16:colId xmlns:a16="http://schemas.microsoft.com/office/drawing/2014/main" val="3388354335"/>
                    </a:ext>
                  </a:extLst>
                </a:gridCol>
                <a:gridCol w="2294664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COMPARATIVO – TOTAL DA RECEITA (R$)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683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Receita Bruta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u="non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1.122.483.684,23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1.107.125.891,57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002060"/>
                          </a:solidFill>
                        </a:rPr>
                        <a:t>(-) deduções da receita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(-)79.245.317,22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(-) 81.518.768,73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rgbClr val="002060"/>
                          </a:solidFill>
                        </a:rPr>
                        <a:t>Receita Líquida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1.043.238.367,01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1.025.607.122,84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90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860" y="603016"/>
            <a:ext cx="6048672" cy="550414"/>
          </a:xfrm>
        </p:spPr>
        <p:txBody>
          <a:bodyPr>
            <a:noAutofit/>
          </a:bodyPr>
          <a:lstStyle/>
          <a:p>
            <a:r>
              <a:rPr lang="pt-BR" sz="2200" b="1" dirty="0">
                <a:solidFill>
                  <a:srgbClr val="002060"/>
                </a:solidFill>
              </a:rPr>
              <a:t>Lei Orçamentária Anual – 2021 </a:t>
            </a:r>
            <a:br>
              <a:rPr lang="pt-BR" sz="2200" b="1" dirty="0">
                <a:solidFill>
                  <a:srgbClr val="002060"/>
                </a:solidFill>
              </a:rPr>
            </a:br>
            <a:r>
              <a:rPr lang="pt-BR" sz="2200" b="1" dirty="0">
                <a:solidFill>
                  <a:srgbClr val="002060"/>
                </a:solidFill>
              </a:rPr>
              <a:t>Despesas fixadas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Imagem 7" descr="Resultado de imagem para simbolo prefeitura de ponta grossa">
            <a:extLst>
              <a:ext uri="{FF2B5EF4-FFF2-40B4-BE49-F238E27FC236}">
                <a16:creationId xmlns:a16="http://schemas.microsoft.com/office/drawing/2014/main" id="{42ADCF88-CA31-4832-B7FA-9701B9C74F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1" y="389805"/>
            <a:ext cx="1876425" cy="1153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C363C07-F84F-4857-8EA9-D36D15A7B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48467"/>
              </p:ext>
            </p:extLst>
          </p:nvPr>
        </p:nvGraphicFramePr>
        <p:xfrm>
          <a:off x="467544" y="1700808"/>
          <a:ext cx="784887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31555067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DESPESAS CORRENTES (R$)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/>
                        <a:t>821.171.459,32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aseline="0" dirty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Pessoal e Encargos Sociais</a:t>
                      </a:r>
                      <a:endParaRPr lang="pt-BR" sz="1800" dirty="0">
                        <a:solidFill>
                          <a:srgbClr val="00206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534.113.400,09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Juros e Encargos da Dívida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6.182.250,00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Outras 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280.875.809,23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9E272B14-248D-4869-BBDB-9EBAE80FB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355776"/>
              </p:ext>
            </p:extLst>
          </p:nvPr>
        </p:nvGraphicFramePr>
        <p:xfrm>
          <a:off x="467544" y="3671750"/>
          <a:ext cx="784887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:a16="http://schemas.microsoft.com/office/drawing/2014/main" val="31555067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DESPESAS DE CAPITAL (R$)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/>
                        <a:t>202.085.663,52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aseline="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Investimentos</a:t>
                      </a:r>
                      <a:endParaRPr lang="pt-BR" sz="1800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114.047.794,82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Inversões</a:t>
                      </a:r>
                      <a:r>
                        <a:rPr lang="pt-BR" sz="1800" baseline="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Financeiras</a:t>
                      </a:r>
                      <a:endParaRPr lang="pt-BR" sz="1800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4.210.000,00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Amortização da Dívida</a:t>
                      </a:r>
                      <a:r>
                        <a:rPr lang="pt-BR" sz="1800" baseline="0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/Refinanciamento</a:t>
                      </a:r>
                      <a:endParaRPr lang="pt-BR" sz="1800" dirty="0">
                        <a:solidFill>
                          <a:srgbClr val="002060"/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>
                          <a:solidFill>
                            <a:srgbClr val="002060"/>
                          </a:solidFill>
                        </a:rPr>
                        <a:t>83.827.868,70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u="sng" dirty="0">
                          <a:solidFill>
                            <a:srgbClr val="002060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Reserva de Contingência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u="sng" dirty="0">
                          <a:solidFill>
                            <a:srgbClr val="002060"/>
                          </a:solidFill>
                        </a:rPr>
                        <a:t>2.350.000,00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913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83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89860" y="603016"/>
            <a:ext cx="6048672" cy="550414"/>
          </a:xfrm>
        </p:spPr>
        <p:txBody>
          <a:bodyPr>
            <a:noAutofit/>
          </a:bodyPr>
          <a:lstStyle/>
          <a:p>
            <a:r>
              <a:rPr lang="pt-BR" sz="2200" b="1" dirty="0">
                <a:solidFill>
                  <a:srgbClr val="002060"/>
                </a:solidFill>
              </a:rPr>
              <a:t>Lei Orçamentária Anual – 2021 </a:t>
            </a:r>
            <a:br>
              <a:rPr lang="pt-BR" sz="2200" b="1" dirty="0">
                <a:solidFill>
                  <a:srgbClr val="002060"/>
                </a:solidFill>
              </a:rPr>
            </a:br>
            <a:r>
              <a:rPr lang="pt-BR" sz="2200" b="1" dirty="0">
                <a:solidFill>
                  <a:srgbClr val="002060"/>
                </a:solidFill>
              </a:rPr>
              <a:t>Despesas fixadas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916832"/>
            <a:ext cx="7931224" cy="530012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400" b="1" dirty="0">
              <a:solidFill>
                <a:srgbClr val="1F497D">
                  <a:lumMod val="75000"/>
                </a:srgbClr>
              </a:solidFill>
              <a:latin typeface="Century Schoolbook" panose="020406040505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Imagem 7" descr="Resultado de imagem para simbolo prefeitura de ponta grossa">
            <a:extLst>
              <a:ext uri="{FF2B5EF4-FFF2-40B4-BE49-F238E27FC236}">
                <a16:creationId xmlns:a16="http://schemas.microsoft.com/office/drawing/2014/main" id="{42ADCF88-CA31-4832-B7FA-9701B9C74F7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1" y="389805"/>
            <a:ext cx="1876425" cy="1153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9B605B3E-950C-489D-AB50-1D54FB788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310688"/>
              </p:ext>
            </p:extLst>
          </p:nvPr>
        </p:nvGraphicFramePr>
        <p:xfrm>
          <a:off x="165840" y="1756176"/>
          <a:ext cx="8812320" cy="369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805">
                  <a:extLst>
                    <a:ext uri="{9D8B030D-6E8A-4147-A177-3AD203B41FA5}">
                      <a16:colId xmlns:a16="http://schemas.microsoft.com/office/drawing/2014/main" val="3155506701"/>
                    </a:ext>
                  </a:extLst>
                </a:gridCol>
                <a:gridCol w="1912343">
                  <a:extLst>
                    <a:ext uri="{9D8B030D-6E8A-4147-A177-3AD203B41FA5}">
                      <a16:colId xmlns:a16="http://schemas.microsoft.com/office/drawing/2014/main" val="3388354335"/>
                    </a:ext>
                  </a:extLst>
                </a:gridCol>
                <a:gridCol w="1983172">
                  <a:extLst>
                    <a:ext uri="{9D8B030D-6E8A-4147-A177-3AD203B41FA5}">
                      <a16:colId xmlns:a16="http://schemas.microsoft.com/office/drawing/2014/main" val="271180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COMPARATIVO (R$)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6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8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809.054.859,80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821.171.459,32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349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Pessoal e Encargos Sociais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509.127.642,79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534.113.400,09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61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Juros e Encargos da Dívida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4.500.250,00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6.182.250,00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9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Outras Despesas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295.426.967,01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280.875.809,23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50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Despesas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233.253.507,21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202.085.663,52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99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Investimentos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170.959.945,86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114.047.794,82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10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Inversões</a:t>
                      </a:r>
                      <a:r>
                        <a:rPr lang="pt-BR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Financeiras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4.675.000,00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4.210.000,00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241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Amortização da Dívida</a:t>
                      </a:r>
                      <a:r>
                        <a:rPr lang="pt-BR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/Refinanciamento</a:t>
                      </a:r>
                      <a:endParaRPr lang="pt-B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57.618.561,35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83.827.868,70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521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Reserva de Contingência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930.000,00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8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2.350.000,00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502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308952"/>
      </p:ext>
    </p:extLst>
  </p:cSld>
  <p:clrMapOvr>
    <a:masterClrMapping/>
  </p:clrMapOvr>
</p:sld>
</file>

<file path=ppt/theme/theme1.xml><?xml version="1.0" encoding="utf-8"?>
<a:theme xmlns:a="http://schemas.openxmlformats.org/drawingml/2006/main" name="Exibir">
  <a:themeElements>
    <a:clrScheme name="Personalizada 6">
      <a:dk1>
        <a:sysClr val="windowText" lastClr="000000"/>
      </a:dk1>
      <a:lt1>
        <a:sysClr val="window" lastClr="FFFFFF"/>
      </a:lt1>
      <a:dk2>
        <a:srgbClr val="0F6FC6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xibir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ibir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TM03457515[[fn=Exibir]]</Template>
  <TotalTime>3181</TotalTime>
  <Words>638</Words>
  <Application>Microsoft Office PowerPoint</Application>
  <PresentationFormat>Apresentação na tela (4:3)</PresentationFormat>
  <Paragraphs>274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Schoolbook</vt:lpstr>
      <vt:lpstr>Times New Roman</vt:lpstr>
      <vt:lpstr>Wingdings</vt:lpstr>
      <vt:lpstr>Wingdings 2</vt:lpstr>
      <vt:lpstr>Exibir</vt:lpstr>
      <vt:lpstr>Secretaria Municipal da Fazenda Departamento de Orçamento e Programação</vt:lpstr>
      <vt:lpstr>Lei Orçamentária Anual (art. 165, §5º, CF e art. 111, III, LOM)</vt:lpstr>
      <vt:lpstr>Lei Orçamentária Anual (art. 165, §5º, CF e art. 111, III, LOM)</vt:lpstr>
      <vt:lpstr>Lei Orçamentária Anual – 2021  Receitas estimadas</vt:lpstr>
      <vt:lpstr>Lei Orçamentária Anual – 2021  Receitas estimadas</vt:lpstr>
      <vt:lpstr>Lei Orçamentária Anual – 2021  Receitas estimadas</vt:lpstr>
      <vt:lpstr>Lei Orçamentária Anual – 2021  Receitas estimadas</vt:lpstr>
      <vt:lpstr>Lei Orçamentária Anual – 2021  Despesas fixadas</vt:lpstr>
      <vt:lpstr>Lei Orçamentária Anual – 2021  Despesas fixadas</vt:lpstr>
      <vt:lpstr>Lei Orçamentária Anual – 2021  (Diretrizes priorizadas na LDO 2021 )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EDINEIA ALVES DOS SANTOS</dc:creator>
  <cp:lastModifiedBy>Usuário do Windows</cp:lastModifiedBy>
  <cp:revision>420</cp:revision>
  <cp:lastPrinted>2020-09-25T19:34:49Z</cp:lastPrinted>
  <dcterms:created xsi:type="dcterms:W3CDTF">2013-05-16T17:22:31Z</dcterms:created>
  <dcterms:modified xsi:type="dcterms:W3CDTF">2020-09-29T23:01:31Z</dcterms:modified>
</cp:coreProperties>
</file>