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4"/>
  </p:notesMasterIdLst>
  <p:sldIdLst>
    <p:sldId id="256" r:id="rId2"/>
    <p:sldId id="257" r:id="rId3"/>
    <p:sldId id="266" r:id="rId4"/>
    <p:sldId id="280" r:id="rId5"/>
    <p:sldId id="287" r:id="rId6"/>
    <p:sldId id="277" r:id="rId7"/>
    <p:sldId id="259" r:id="rId8"/>
    <p:sldId id="262" r:id="rId9"/>
    <p:sldId id="276" r:id="rId10"/>
    <p:sldId id="281" r:id="rId11"/>
    <p:sldId id="278" r:id="rId12"/>
    <p:sldId id="338" r:id="rId13"/>
    <p:sldId id="302" r:id="rId14"/>
    <p:sldId id="272" r:id="rId15"/>
    <p:sldId id="288" r:id="rId16"/>
    <p:sldId id="308" r:id="rId17"/>
    <p:sldId id="310" r:id="rId18"/>
    <p:sldId id="311" r:id="rId19"/>
    <p:sldId id="312" r:id="rId20"/>
    <p:sldId id="290" r:id="rId21"/>
    <p:sldId id="273" r:id="rId22"/>
    <p:sldId id="261" r:id="rId23"/>
    <p:sldId id="267" r:id="rId24"/>
    <p:sldId id="268" r:id="rId25"/>
    <p:sldId id="313" r:id="rId26"/>
    <p:sldId id="295" r:id="rId27"/>
    <p:sldId id="333" r:id="rId28"/>
    <p:sldId id="334" r:id="rId29"/>
    <p:sldId id="335" r:id="rId30"/>
    <p:sldId id="336" r:id="rId31"/>
    <p:sldId id="337" r:id="rId32"/>
    <p:sldId id="339" r:id="rId33"/>
  </p:sldIdLst>
  <p:sldSz cx="12192000" cy="6858000"/>
  <p:notesSz cx="6735763" cy="9866313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Estilo com Tema 1 - Ênfas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Estilo com Tema 1 - Ênfas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Estilo com Tema 1 - Ênfas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Estilo com Tema 1 - Ênfas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26" autoAdjust="0"/>
    <p:restoredTop sz="94434" autoAdjust="0"/>
  </p:normalViewPr>
  <p:slideViewPr>
    <p:cSldViewPr snapToGrid="0">
      <p:cViewPr varScale="1">
        <p:scale>
          <a:sx n="88" d="100"/>
          <a:sy n="88" d="100"/>
        </p:scale>
        <p:origin x="845" y="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136"/>
    </p:cViewPr>
  </p:sorterViewPr>
  <p:notesViewPr>
    <p:cSldViewPr snapToGrid="0">
      <p:cViewPr varScale="1">
        <p:scale>
          <a:sx n="53" d="100"/>
          <a:sy n="53" d="100"/>
        </p:scale>
        <p:origin x="2922" y="3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cap="none" spc="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pt-BR" b="1">
                <a:solidFill>
                  <a:schemeClr val="tx1"/>
                </a:solidFill>
              </a:rPr>
              <a:t>Trajetória do Índice de Pessoal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cap="none" spc="2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9.0141236038257425E-2"/>
          <c:y val="0.14545102530524173"/>
          <c:w val="0.89607245180024575"/>
          <c:h val="0.76357534771509883"/>
        </c:manualLayout>
      </c:layout>
      <c:lineChart>
        <c:grouping val="stacked"/>
        <c:varyColors val="0"/>
        <c:ser>
          <c:idx val="0"/>
          <c:order val="0"/>
          <c:spPr>
            <a:ln w="22225" cap="rnd" cmpd="sng" algn="ctr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3402264894140818E-2"/>
                  <c:y val="-4.70588380604718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436-48E4-A9F4-BF2DC491A439}"/>
                </c:ext>
              </c:extLst>
            </c:dLbl>
            <c:dLbl>
              <c:idx val="1"/>
              <c:layout>
                <c:manualLayout>
                  <c:x val="-3.5371738060068929E-2"/>
                  <c:y val="-3.92156983837265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436-48E4-A9F4-BF2DC491A439}"/>
                </c:ext>
              </c:extLst>
            </c:dLbl>
            <c:dLbl>
              <c:idx val="2"/>
              <c:layout>
                <c:manualLayout>
                  <c:x val="-1.9615952732644017E-2"/>
                  <c:y val="-7.8431396767453063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436-48E4-A9F4-BF2DC491A439}"/>
                </c:ext>
              </c:extLst>
            </c:dLbl>
            <c:dLbl>
              <c:idx val="3"/>
              <c:layout>
                <c:manualLayout>
                  <c:x val="-3.14327917282127E-2"/>
                  <c:y val="-3.13725587069812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436-48E4-A9F4-BF2DC491A439}"/>
                </c:ext>
              </c:extLst>
            </c:dLbl>
            <c:dLbl>
              <c:idx val="4"/>
              <c:layout>
                <c:manualLayout>
                  <c:x val="-3.6874088539378867E-2"/>
                  <c:y val="-1.0718100567139876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50,61%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436-48E4-A9F4-BF2DC491A43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Planilha1!$A$3:$A$7</c:f>
              <c:strCache>
                <c:ptCount val="5"/>
                <c:pt idx="0">
                  <c:v>1° Quadrimestre 2019</c:v>
                </c:pt>
                <c:pt idx="1">
                  <c:v>2° Quadrimestre 2019</c:v>
                </c:pt>
                <c:pt idx="2">
                  <c:v>3° Quadrimestre 2019</c:v>
                </c:pt>
                <c:pt idx="3">
                  <c:v>1° Quadrimestre 2020</c:v>
                </c:pt>
                <c:pt idx="4">
                  <c:v>2° Quadrimestre 2020</c:v>
                </c:pt>
              </c:strCache>
            </c:strRef>
          </c:cat>
          <c:val>
            <c:numRef>
              <c:f>Planilha1!$B$3:$B$7</c:f>
              <c:numCache>
                <c:formatCode>0.00%</c:formatCode>
                <c:ptCount val="5"/>
                <c:pt idx="0">
                  <c:v>0.55489999999999995</c:v>
                </c:pt>
                <c:pt idx="1">
                  <c:v>0.55500000000000005</c:v>
                </c:pt>
                <c:pt idx="2">
                  <c:v>0.53639999999999999</c:v>
                </c:pt>
                <c:pt idx="3">
                  <c:v>0.52739999999999998</c:v>
                </c:pt>
                <c:pt idx="4">
                  <c:v>0.50019999999999998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E436-48E4-A9F4-BF2DC491A43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smooth val="0"/>
        <c:axId val="1178080639"/>
        <c:axId val="1417012175"/>
      </c:lineChart>
      <c:catAx>
        <c:axId val="11780806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spc="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417012175"/>
        <c:crosses val="autoZero"/>
        <c:auto val="1"/>
        <c:lblAlgn val="ctr"/>
        <c:lblOffset val="100"/>
        <c:noMultiLvlLbl val="0"/>
      </c:catAx>
      <c:valAx>
        <c:axId val="1417012175"/>
        <c:scaling>
          <c:orientation val="minMax"/>
        </c:scaling>
        <c:delete val="0"/>
        <c:axPos val="l"/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spc="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178080639"/>
        <c:crosses val="autoZero"/>
        <c:crossBetween val="between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>
          <a:noFill/>
        </a:ln>
        <a:effectLst/>
      </c:spPr>
    </c:plotArea>
    <c:plotVisOnly val="1"/>
    <c:dispBlanksAs val="zero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>
      <a:noFill/>
    </a:ln>
    <a:effectLst/>
  </c:spPr>
  <c:txPr>
    <a:bodyPr/>
    <a:lstStyle/>
    <a:p>
      <a:pPr>
        <a:defRPr sz="2000"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A8E4C556-98CA-4596-8144-5DACC448A4AC}" type="datetimeFigureOut">
              <a:rPr lang="pt-BR"/>
              <a:pPr>
                <a:defRPr/>
              </a:pPr>
              <a:t>29/09/2020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/>
              <a:t>Clique para editar 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306191AA-D996-41DB-A922-7D62ED210CE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1612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altLang="pt-BR"/>
          </a:p>
        </p:txBody>
      </p:sp>
      <p:sp>
        <p:nvSpPr>
          <p:cNvPr id="410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44BC754A-1609-414E-A7A5-B590EFD8EC1A}" type="slidenum">
              <a:rPr lang="pt-BR" altLang="pt-BR"/>
              <a:pPr/>
              <a:t>1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1747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5BA5F5-6992-4B18-AB17-7EBD97E5BD57}" type="datetimeFigureOut">
              <a:rPr lang="pt-BR" smtClean="0"/>
              <a:pPr>
                <a:defRPr/>
              </a:pPr>
              <a:t>29/09/2020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348F0-6C08-4895-ABAB-A8AE042A7CF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292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5BA5F5-6992-4B18-AB17-7EBD97E5BD57}" type="datetimeFigureOut">
              <a:rPr lang="pt-BR" smtClean="0"/>
              <a:pPr>
                <a:defRPr/>
              </a:pPr>
              <a:t>29/09/2020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348F0-6C08-4895-ABAB-A8AE042A7CF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73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5BA5F5-6992-4B18-AB17-7EBD97E5BD57}" type="datetimeFigureOut">
              <a:rPr lang="pt-BR" smtClean="0"/>
              <a:pPr>
                <a:defRPr/>
              </a:pPr>
              <a:t>29/09/2020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348F0-6C08-4895-ABAB-A8AE042A7CF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9991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5BA5F5-6992-4B18-AB17-7EBD97E5BD57}" type="datetimeFigureOut">
              <a:rPr lang="pt-BR" smtClean="0"/>
              <a:pPr>
                <a:defRPr/>
              </a:pPr>
              <a:t>29/09/2020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348F0-6C08-4895-ABAB-A8AE042A7CF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979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ACA495-A78A-4609-AC19-018DF611E2C1}" type="datetimeFigureOut">
              <a:rPr lang="pt-BR" smtClean="0"/>
              <a:pPr>
                <a:defRPr/>
              </a:pPr>
              <a:t>29/09/2020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4B32A5-22CF-48A8-B5DA-81E35ECA693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6105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66A137-8EBB-4089-94A3-F6B65103006E}" type="datetimeFigureOut">
              <a:rPr lang="pt-BR" smtClean="0"/>
              <a:pPr>
                <a:defRPr/>
              </a:pPr>
              <a:t>29/09/2020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E93D42-15D6-4A1A-9569-33AE21BF44F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8309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5F33AF-584C-4140-B3FD-58FD48C028AF}" type="datetimeFigureOut">
              <a:rPr lang="pt-BR" smtClean="0"/>
              <a:pPr>
                <a:defRPr/>
              </a:pPr>
              <a:t>29/09/2020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608E75-BB8C-4B1C-8094-0149FD9C5F3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0210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5BA5F5-6992-4B18-AB17-7EBD97E5BD57}" type="datetimeFigureOut">
              <a:rPr lang="pt-BR" smtClean="0"/>
              <a:pPr>
                <a:defRPr/>
              </a:pPr>
              <a:t>29/09/2020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348F0-6C08-4895-ABAB-A8AE042A7CF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6475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5BA5F5-6992-4B18-AB17-7EBD97E5BD57}" type="datetimeFigureOut">
              <a:rPr lang="pt-BR" smtClean="0"/>
              <a:pPr>
                <a:defRPr/>
              </a:pPr>
              <a:t>29/09/2020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348F0-6C08-4895-ABAB-A8AE042A7CF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1761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16618B-184A-43D9-8D05-CB475DC27B2E}" type="datetimeFigureOut">
              <a:rPr lang="pt-BR" smtClean="0"/>
              <a:pPr>
                <a:defRPr/>
              </a:pPr>
              <a:t>29/09/2020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38F3F1-9334-45E3-A322-2E2AB105E9B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2500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2D2EB1-DA35-4495-9750-7B0CE7146B04}" type="datetimeFigureOut">
              <a:rPr lang="pt-BR" smtClean="0"/>
              <a:pPr>
                <a:defRPr/>
              </a:pPr>
              <a:t>29/09/2020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4B5CB-2CEC-400E-84C0-A54F11472225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8443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A5BA5F5-6992-4B18-AB17-7EBD97E5BD57}" type="datetimeFigureOut">
              <a:rPr lang="pt-BR" smtClean="0"/>
              <a:pPr>
                <a:defRPr/>
              </a:pPr>
              <a:t>29/09/2020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E6348F0-6C08-4895-ABAB-A8AE042A7CF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6771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1">
            <a:extLst>
              <a:ext uri="{FF2B5EF4-FFF2-40B4-BE49-F238E27FC236}">
                <a16:creationId xmlns:a16="http://schemas.microsoft.com/office/drawing/2014/main" id="{85E93876-2562-43FA-BC2E-0F0C86E51DF7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fontAlgn="auto">
              <a:spcAft>
                <a:spcPts val="0"/>
              </a:spcAft>
            </a:pPr>
            <a:r>
              <a:rPr lang="pt-BR" altLang="pt-BR" sz="4400" b="1" dirty="0">
                <a:latin typeface="Arial" panose="020B0604020202020204" pitchFamily="34" charset="0"/>
                <a:cs typeface="Arial" panose="020B0604020202020204" pitchFamily="34" charset="0"/>
              </a:rPr>
              <a:t>Avaliação de Metas Fiscais</a:t>
            </a:r>
            <a:br>
              <a:rPr lang="pt-BR" altLang="pt-BR" sz="4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altLang="pt-BR" sz="4400" b="1" dirty="0">
                <a:latin typeface="Arial" panose="020B0604020202020204" pitchFamily="34" charset="0"/>
                <a:cs typeface="Arial" panose="020B0604020202020204" pitchFamily="34" charset="0"/>
              </a:rPr>
              <a:t>2º Quadrimestre 2020</a:t>
            </a:r>
          </a:p>
        </p:txBody>
      </p:sp>
      <p:sp>
        <p:nvSpPr>
          <p:cNvPr id="12" name="Subtítulo 2">
            <a:extLst>
              <a:ext uri="{FF2B5EF4-FFF2-40B4-BE49-F238E27FC236}">
                <a16:creationId xmlns:a16="http://schemas.microsoft.com/office/drawing/2014/main" id="{8CE47F78-ABAE-4C78-86FB-16014CDEBE4A}"/>
              </a:ext>
            </a:extLst>
          </p:cNvPr>
          <p:cNvSpPr txBox="1">
            <a:spLocks/>
          </p:cNvSpPr>
          <p:nvPr/>
        </p:nvSpPr>
        <p:spPr>
          <a:xfrm>
            <a:off x="3265488" y="2509838"/>
            <a:ext cx="6448425" cy="1008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pt-BR" altLang="pt-BR" sz="4800">
                <a:latin typeface="Arial" panose="020B0604020202020204" pitchFamily="34" charset="0"/>
                <a:cs typeface="Arial" panose="020B0604020202020204" pitchFamily="34" charset="0"/>
              </a:rPr>
              <a:t>AUDIÊNCIA PÚBLICA</a:t>
            </a:r>
            <a:endParaRPr lang="pt-BR" altLang="pt-BR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Espaço Reservado para Conteúdo 4">
            <a:extLst>
              <a:ext uri="{FF2B5EF4-FFF2-40B4-BE49-F238E27FC236}">
                <a16:creationId xmlns:a16="http://schemas.microsoft.com/office/drawing/2014/main" id="{86C0D83D-8DC5-4A6D-8D8E-C91E6B541560}"/>
              </a:ext>
            </a:extLst>
          </p:cNvPr>
          <p:cNvSpPr txBox="1">
            <a:spLocks/>
          </p:cNvSpPr>
          <p:nvPr/>
        </p:nvSpPr>
        <p:spPr>
          <a:xfrm>
            <a:off x="6865257" y="4337050"/>
            <a:ext cx="5007429" cy="25098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pt-BR" altLang="pt-BR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MARCELO RANGEL CRUZ DE OLIVEIRA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pt-BR" alt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r>
              <a:rPr lang="pt-BR" altLang="pt-BR" sz="1600" dirty="0">
                <a:latin typeface="Arial" panose="020B0604020202020204" pitchFamily="34" charset="0"/>
                <a:cs typeface="Arial" panose="020B0604020202020204" pitchFamily="34" charset="0"/>
              </a:rPr>
              <a:t>Prefeito Municipal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pt-BR" alt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pt-BR" altLang="pt-BR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              CLAUDIO GROKOVISKI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pt-BR" altLang="pt-BR" sz="1600" dirty="0">
                <a:latin typeface="Arial" panose="020B0604020202020204" pitchFamily="34" charset="0"/>
                <a:cs typeface="Arial" panose="020B0604020202020204" pitchFamily="34" charset="0"/>
              </a:rPr>
              <a:t>              Secretário da Fazenda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ítulo 1"/>
          <p:cNvSpPr>
            <a:spLocks noGrp="1"/>
          </p:cNvSpPr>
          <p:nvPr>
            <p:ph type="ctrTitle"/>
          </p:nvPr>
        </p:nvSpPr>
        <p:spPr>
          <a:xfrm>
            <a:off x="1524000" y="301625"/>
            <a:ext cx="9959975" cy="587375"/>
          </a:xfrm>
        </p:spPr>
        <p:txBody>
          <a:bodyPr/>
          <a:lstStyle/>
          <a:p>
            <a:pPr algn="r" eaLnBrk="1" hangingPunct="1"/>
            <a:r>
              <a:rPr lang="pt-BR" altLang="pt-BR" sz="1600" b="1" dirty="0"/>
              <a:t>Avaliação de Metas Fiscais</a:t>
            </a:r>
            <a:br>
              <a:rPr lang="pt-BR" altLang="pt-BR" sz="1600" b="1" dirty="0"/>
            </a:br>
            <a:r>
              <a:rPr lang="pt-BR" altLang="pt-BR" sz="1600" b="1" dirty="0"/>
              <a:t>2º Quadrimestre 2020</a:t>
            </a:r>
          </a:p>
        </p:txBody>
      </p:sp>
      <p:sp>
        <p:nvSpPr>
          <p:cNvPr id="14339" name="Subtítulo 4"/>
          <p:cNvSpPr>
            <a:spLocks noGrp="1"/>
          </p:cNvSpPr>
          <p:nvPr>
            <p:ph type="subTitle" idx="1"/>
          </p:nvPr>
        </p:nvSpPr>
        <p:spPr>
          <a:xfrm>
            <a:off x="1216025" y="889000"/>
            <a:ext cx="9144000" cy="741017"/>
          </a:xfrm>
        </p:spPr>
        <p:txBody>
          <a:bodyPr/>
          <a:lstStyle/>
          <a:p>
            <a:pPr eaLnBrk="1" hangingPunct="1"/>
            <a:r>
              <a:rPr lang="pt-BR" altLang="pt-BR" sz="3000" b="1" dirty="0"/>
              <a:t>RECEITAS E DESPESAS CORRENTES</a:t>
            </a: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1BB2BC1B-6C49-4BFC-AB88-F45233EC53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6519064"/>
              </p:ext>
            </p:extLst>
          </p:nvPr>
        </p:nvGraphicFramePr>
        <p:xfrm>
          <a:off x="1831976" y="1878462"/>
          <a:ext cx="7669833" cy="2826060"/>
        </p:xfrm>
        <a:graphic>
          <a:graphicData uri="http://schemas.openxmlformats.org/drawingml/2006/table">
            <a:tbl>
              <a:tblPr/>
              <a:tblGrid>
                <a:gridCol w="1463671">
                  <a:extLst>
                    <a:ext uri="{9D8B030D-6E8A-4147-A177-3AD203B41FA5}">
                      <a16:colId xmlns:a16="http://schemas.microsoft.com/office/drawing/2014/main" val="3230604098"/>
                    </a:ext>
                  </a:extLst>
                </a:gridCol>
                <a:gridCol w="3163266">
                  <a:extLst>
                    <a:ext uri="{9D8B030D-6E8A-4147-A177-3AD203B41FA5}">
                      <a16:colId xmlns:a16="http://schemas.microsoft.com/office/drawing/2014/main" val="1981490853"/>
                    </a:ext>
                  </a:extLst>
                </a:gridCol>
                <a:gridCol w="3042896">
                  <a:extLst>
                    <a:ext uri="{9D8B030D-6E8A-4147-A177-3AD203B41FA5}">
                      <a16:colId xmlns:a16="http://schemas.microsoft.com/office/drawing/2014/main" val="1883684364"/>
                    </a:ext>
                  </a:extLst>
                </a:gridCol>
              </a:tblGrid>
              <a:tr h="706515">
                <a:tc>
                  <a:txBody>
                    <a:bodyPr/>
                    <a:lstStyle/>
                    <a:p>
                      <a:pPr algn="ctr" fontAlgn="b"/>
                      <a:r>
                        <a:rPr lang="pt-BR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ANO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RECEITAS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DESPESAS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6810005"/>
                  </a:ext>
                </a:extLst>
              </a:tr>
              <a:tr h="706515">
                <a:tc>
                  <a:txBody>
                    <a:bodyPr/>
                    <a:lstStyle/>
                    <a:p>
                      <a:pPr algn="ctr" fontAlgn="b"/>
                      <a:r>
                        <a:rPr lang="pt-BR" sz="3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548.571.967,82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420.032.637,29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0410317"/>
                  </a:ext>
                </a:extLst>
              </a:tr>
              <a:tr h="706515">
                <a:tc>
                  <a:txBody>
                    <a:bodyPr/>
                    <a:lstStyle/>
                    <a:p>
                      <a:pPr algn="ctr" fontAlgn="b"/>
                      <a:r>
                        <a:rPr lang="pt-BR" sz="3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593.438.261,40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399.220.313,32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0777992"/>
                  </a:ext>
                </a:extLst>
              </a:tr>
              <a:tr h="706515">
                <a:tc>
                  <a:txBody>
                    <a:bodyPr/>
                    <a:lstStyle/>
                    <a:p>
                      <a:pPr algn="ctr" fontAlgn="b"/>
                      <a:r>
                        <a:rPr lang="pt-BR" sz="3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8,18%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-4,95%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271423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ítulo 1"/>
          <p:cNvSpPr>
            <a:spLocks noGrp="1"/>
          </p:cNvSpPr>
          <p:nvPr>
            <p:ph type="ctrTitle"/>
          </p:nvPr>
        </p:nvSpPr>
        <p:spPr>
          <a:xfrm>
            <a:off x="1524000" y="301625"/>
            <a:ext cx="9959975" cy="587375"/>
          </a:xfrm>
        </p:spPr>
        <p:txBody>
          <a:bodyPr/>
          <a:lstStyle/>
          <a:p>
            <a:pPr algn="r" eaLnBrk="1" hangingPunct="1"/>
            <a:r>
              <a:rPr lang="pt-BR" altLang="pt-BR" sz="1600" b="1" dirty="0"/>
              <a:t>Avaliação de Metas Fiscais</a:t>
            </a:r>
            <a:br>
              <a:rPr lang="pt-BR" altLang="pt-BR" sz="1600" b="1" dirty="0"/>
            </a:br>
            <a:r>
              <a:rPr lang="pt-BR" altLang="pt-BR" sz="1600" b="1" dirty="0"/>
              <a:t>2º Quadrimestre 2020</a:t>
            </a:r>
          </a:p>
        </p:txBody>
      </p:sp>
      <p:sp>
        <p:nvSpPr>
          <p:cNvPr id="22531" name="Subtítulo 4"/>
          <p:cNvSpPr>
            <a:spLocks noGrp="1"/>
          </p:cNvSpPr>
          <p:nvPr>
            <p:ph type="subTitle" idx="1"/>
          </p:nvPr>
        </p:nvSpPr>
        <p:spPr>
          <a:xfrm>
            <a:off x="1194732" y="2141713"/>
            <a:ext cx="9144000" cy="1655762"/>
          </a:xfrm>
        </p:spPr>
        <p:txBody>
          <a:bodyPr/>
          <a:lstStyle/>
          <a:p>
            <a:pPr eaLnBrk="1" hangingPunct="1"/>
            <a:endParaRPr lang="pt-BR" altLang="pt-BR" sz="5400"/>
          </a:p>
          <a:p>
            <a:pPr eaLnBrk="1" hangingPunct="1"/>
            <a:endParaRPr lang="pt-BR" altLang="pt-BR" sz="5400"/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345458F7-05C4-4563-8BA5-F8F96B7EBF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474494"/>
              </p:ext>
            </p:extLst>
          </p:nvPr>
        </p:nvGraphicFramePr>
        <p:xfrm>
          <a:off x="1402694" y="1962960"/>
          <a:ext cx="9594574" cy="2932080"/>
        </p:xfrm>
        <a:graphic>
          <a:graphicData uri="http://schemas.openxmlformats.org/drawingml/2006/table">
            <a:tbl>
              <a:tblPr/>
              <a:tblGrid>
                <a:gridCol w="1372589">
                  <a:extLst>
                    <a:ext uri="{9D8B030D-6E8A-4147-A177-3AD203B41FA5}">
                      <a16:colId xmlns:a16="http://schemas.microsoft.com/office/drawing/2014/main" val="2818796564"/>
                    </a:ext>
                  </a:extLst>
                </a:gridCol>
                <a:gridCol w="2998022">
                  <a:extLst>
                    <a:ext uri="{9D8B030D-6E8A-4147-A177-3AD203B41FA5}">
                      <a16:colId xmlns:a16="http://schemas.microsoft.com/office/drawing/2014/main" val="1076358602"/>
                    </a:ext>
                  </a:extLst>
                </a:gridCol>
                <a:gridCol w="3286988">
                  <a:extLst>
                    <a:ext uri="{9D8B030D-6E8A-4147-A177-3AD203B41FA5}">
                      <a16:colId xmlns:a16="http://schemas.microsoft.com/office/drawing/2014/main" val="2731119060"/>
                    </a:ext>
                  </a:extLst>
                </a:gridCol>
                <a:gridCol w="1936975">
                  <a:extLst>
                    <a:ext uri="{9D8B030D-6E8A-4147-A177-3AD203B41FA5}">
                      <a16:colId xmlns:a16="http://schemas.microsoft.com/office/drawing/2014/main" val="141470878"/>
                    </a:ext>
                  </a:extLst>
                </a:gridCol>
              </a:tblGrid>
              <a:tr h="733020">
                <a:tc>
                  <a:txBody>
                    <a:bodyPr/>
                    <a:lstStyle/>
                    <a:p>
                      <a:pPr algn="ctr" fontAlgn="b"/>
                      <a:r>
                        <a:rPr lang="pt-BR" sz="3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ANO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RCL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PESSOAL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ÍNDICE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8030794"/>
                  </a:ext>
                </a:extLst>
              </a:tr>
              <a:tr h="733020">
                <a:tc>
                  <a:txBody>
                    <a:bodyPr/>
                    <a:lstStyle/>
                    <a:p>
                      <a:pPr algn="ctr" fontAlgn="b"/>
                      <a:r>
                        <a:rPr lang="pt-BR" sz="3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3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786.339.636,00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432.634.528,92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55,02%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2603523"/>
                  </a:ext>
                </a:extLst>
              </a:tr>
              <a:tr h="733020">
                <a:tc>
                  <a:txBody>
                    <a:bodyPr/>
                    <a:lstStyle/>
                    <a:p>
                      <a:pPr algn="ctr" fontAlgn="b"/>
                      <a:r>
                        <a:rPr lang="pt-BR" sz="3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3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852.719.702,25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431.533.113,02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50,61%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7762122"/>
                  </a:ext>
                </a:extLst>
              </a:tr>
              <a:tr h="733020">
                <a:tc>
                  <a:txBody>
                    <a:bodyPr/>
                    <a:lstStyle/>
                    <a:p>
                      <a:pPr algn="ctr" fontAlgn="b"/>
                      <a:r>
                        <a:rPr lang="pt-BR" sz="3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8,44%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-0,25%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3261282"/>
                  </a:ext>
                </a:extLst>
              </a:tr>
            </a:tbl>
          </a:graphicData>
        </a:graphic>
      </p:graphicFrame>
      <p:sp>
        <p:nvSpPr>
          <p:cNvPr id="5" name="Subtítulo 4">
            <a:extLst>
              <a:ext uri="{FF2B5EF4-FFF2-40B4-BE49-F238E27FC236}">
                <a16:creationId xmlns:a16="http://schemas.microsoft.com/office/drawing/2014/main" id="{22244866-97E6-4279-BD55-0B13E0DB32FF}"/>
              </a:ext>
            </a:extLst>
          </p:cNvPr>
          <p:cNvSpPr txBox="1">
            <a:spLocks/>
          </p:cNvSpPr>
          <p:nvPr/>
        </p:nvSpPr>
        <p:spPr>
          <a:xfrm>
            <a:off x="1216025" y="889000"/>
            <a:ext cx="9144000" cy="7410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pt-BR" altLang="pt-BR" sz="3000" b="1" dirty="0"/>
              <a:t>RCL – DESPESA COM PESSOAL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Subtítulo 4"/>
          <p:cNvSpPr>
            <a:spLocks noGrp="1"/>
          </p:cNvSpPr>
          <p:nvPr>
            <p:ph type="subTitle" idx="1"/>
          </p:nvPr>
        </p:nvSpPr>
        <p:spPr>
          <a:xfrm>
            <a:off x="1194732" y="2141713"/>
            <a:ext cx="9144000" cy="1655762"/>
          </a:xfrm>
        </p:spPr>
        <p:txBody>
          <a:bodyPr/>
          <a:lstStyle/>
          <a:p>
            <a:pPr eaLnBrk="1" hangingPunct="1"/>
            <a:endParaRPr lang="pt-BR" altLang="pt-BR" sz="5400"/>
          </a:p>
          <a:p>
            <a:pPr eaLnBrk="1" hangingPunct="1"/>
            <a:endParaRPr lang="pt-BR" altLang="pt-BR" sz="5400"/>
          </a:p>
        </p:txBody>
      </p:sp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26771899-9659-4DF4-B5F8-789D3A5A80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2126788"/>
              </p:ext>
            </p:extLst>
          </p:nvPr>
        </p:nvGraphicFramePr>
        <p:xfrm>
          <a:off x="304800" y="364894"/>
          <a:ext cx="11582400" cy="6128212"/>
        </p:xfrm>
        <a:graphic>
          <a:graphicData uri="http://schemas.openxmlformats.org/drawingml/2006/table">
            <a:tbl>
              <a:tblPr/>
              <a:tblGrid>
                <a:gridCol w="8706679">
                  <a:extLst>
                    <a:ext uri="{9D8B030D-6E8A-4147-A177-3AD203B41FA5}">
                      <a16:colId xmlns:a16="http://schemas.microsoft.com/office/drawing/2014/main" val="2965159435"/>
                    </a:ext>
                  </a:extLst>
                </a:gridCol>
                <a:gridCol w="2875721">
                  <a:extLst>
                    <a:ext uri="{9D8B030D-6E8A-4147-A177-3AD203B41FA5}">
                      <a16:colId xmlns:a16="http://schemas.microsoft.com/office/drawing/2014/main" val="337881601"/>
                    </a:ext>
                  </a:extLst>
                </a:gridCol>
              </a:tblGrid>
              <a:tr h="31774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Apuração de Gastos com Pessoal - 2</a:t>
                      </a:r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°</a:t>
                      </a:r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Quadrimestre de 2020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8296428"/>
                  </a:ext>
                </a:extLst>
              </a:tr>
              <a:tr h="317749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4073963"/>
                  </a:ext>
                </a:extLst>
              </a:tr>
              <a:tr h="30564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Poder Executivo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2º Quadrimestre 2020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1411321"/>
                  </a:ext>
                </a:extLst>
              </a:tr>
              <a:tr h="317749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Despesa bruta com pessoal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449.837.305,09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5265552"/>
                  </a:ext>
                </a:extLst>
              </a:tr>
              <a:tr h="305645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Pessoal Ativo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432.850.321,09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3848954"/>
                  </a:ext>
                </a:extLst>
              </a:tr>
              <a:tr h="305645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Pessoal Inativo e Pensionista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4.734.010,73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0402744"/>
                  </a:ext>
                </a:extLst>
              </a:tr>
              <a:tr h="696024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Outras despesas de pessoal decorrentes de contratos de terceirização ou de</a:t>
                      </a:r>
                      <a:b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contratação de forma indireta (1º do art. 18 da LRF)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12.252.973,27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3166988"/>
                  </a:ext>
                </a:extLst>
              </a:tr>
              <a:tr h="317749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0364293"/>
                  </a:ext>
                </a:extLst>
              </a:tr>
              <a:tr h="317749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Despesas não computadas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18.304.192,07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2796142"/>
                  </a:ext>
                </a:extLst>
              </a:tr>
              <a:tr h="317749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2911103"/>
                  </a:ext>
                </a:extLst>
              </a:tr>
              <a:tr h="317749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de despesas com pessoal para fins de apuração do limite (TDP)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431.533.113,02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933260"/>
                  </a:ext>
                </a:extLst>
              </a:tr>
              <a:tr h="317749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9076969"/>
                  </a:ext>
                </a:extLst>
              </a:tr>
              <a:tr h="596159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Receita Corrente Líquida (RCL)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852.719.702,25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952062"/>
                  </a:ext>
                </a:extLst>
              </a:tr>
              <a:tr h="317749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6495547"/>
                  </a:ext>
                </a:extLst>
              </a:tr>
              <a:tr h="317749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TDP/RCL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50,61%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221614"/>
                  </a:ext>
                </a:extLst>
              </a:tr>
              <a:tr h="378273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Limite Prudencial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51,30%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44131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Limite Máximo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54,00%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14595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968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ítulo 1"/>
          <p:cNvSpPr>
            <a:spLocks noGrp="1"/>
          </p:cNvSpPr>
          <p:nvPr>
            <p:ph type="ctrTitle"/>
          </p:nvPr>
        </p:nvSpPr>
        <p:spPr>
          <a:xfrm>
            <a:off x="1524000" y="301625"/>
            <a:ext cx="9959975" cy="587375"/>
          </a:xfrm>
        </p:spPr>
        <p:txBody>
          <a:bodyPr/>
          <a:lstStyle/>
          <a:p>
            <a:pPr algn="r" eaLnBrk="1" hangingPunct="1"/>
            <a:r>
              <a:rPr lang="pt-BR" altLang="pt-BR" sz="1600" b="1" dirty="0"/>
              <a:t>Avaliação de Metas Fiscais</a:t>
            </a:r>
            <a:br>
              <a:rPr lang="pt-BR" altLang="pt-BR" sz="1600" b="1" dirty="0"/>
            </a:br>
            <a:r>
              <a:rPr lang="pt-BR" altLang="pt-BR" sz="1600" b="1" dirty="0"/>
              <a:t>2º Quadrimestre 2020</a:t>
            </a:r>
          </a:p>
        </p:txBody>
      </p:sp>
      <p:sp>
        <p:nvSpPr>
          <p:cNvPr id="22531" name="Subtítulo 4"/>
          <p:cNvSpPr>
            <a:spLocks noGrp="1"/>
          </p:cNvSpPr>
          <p:nvPr>
            <p:ph type="subTitle" idx="1"/>
          </p:nvPr>
        </p:nvSpPr>
        <p:spPr>
          <a:xfrm>
            <a:off x="1194732" y="2141713"/>
            <a:ext cx="9144000" cy="1655762"/>
          </a:xfrm>
        </p:spPr>
        <p:txBody>
          <a:bodyPr/>
          <a:lstStyle/>
          <a:p>
            <a:pPr eaLnBrk="1" hangingPunct="1"/>
            <a:endParaRPr lang="pt-BR" altLang="pt-BR" sz="5400"/>
          </a:p>
          <a:p>
            <a:pPr eaLnBrk="1" hangingPunct="1"/>
            <a:endParaRPr lang="pt-BR" altLang="pt-BR" sz="5400"/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CAB66D4D-97B2-4233-B3A1-D0A06DB5BBB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7472054"/>
              </p:ext>
            </p:extLst>
          </p:nvPr>
        </p:nvGraphicFramePr>
        <p:xfrm>
          <a:off x="1298713" y="1325217"/>
          <a:ext cx="9959975" cy="45189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0275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/>
          <p:cNvSpPr>
            <a:spLocks noGrp="1"/>
          </p:cNvSpPr>
          <p:nvPr>
            <p:ph type="ctrTitle"/>
          </p:nvPr>
        </p:nvSpPr>
        <p:spPr>
          <a:xfrm>
            <a:off x="1524000" y="301625"/>
            <a:ext cx="9959975" cy="587375"/>
          </a:xfrm>
        </p:spPr>
        <p:txBody>
          <a:bodyPr/>
          <a:lstStyle/>
          <a:p>
            <a:pPr algn="r" eaLnBrk="1" hangingPunct="1"/>
            <a:r>
              <a:rPr lang="pt-BR" altLang="pt-BR" sz="1600" b="1" dirty="0"/>
              <a:t>Avaliação de Metas Fiscais</a:t>
            </a:r>
            <a:br>
              <a:rPr lang="pt-BR" altLang="pt-BR" sz="1600" b="1" dirty="0"/>
            </a:br>
            <a:r>
              <a:rPr lang="pt-BR" altLang="pt-BR" sz="1600" b="1" dirty="0"/>
              <a:t>2º Quadrimestre 2020</a:t>
            </a: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780140" y="558006"/>
            <a:ext cx="9144000" cy="5873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800" dirty="0"/>
              <a:t>DÍVIDA CONSOLIDADA</a:t>
            </a: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02233096-F718-4CE6-844C-2F5DEFD267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6646238"/>
              </p:ext>
            </p:extLst>
          </p:nvPr>
        </p:nvGraphicFramePr>
        <p:xfrm>
          <a:off x="159025" y="1145381"/>
          <a:ext cx="11873949" cy="4466683"/>
        </p:xfrm>
        <a:graphic>
          <a:graphicData uri="http://schemas.openxmlformats.org/drawingml/2006/table">
            <a:tbl>
              <a:tblPr/>
              <a:tblGrid>
                <a:gridCol w="4066421">
                  <a:extLst>
                    <a:ext uri="{9D8B030D-6E8A-4147-A177-3AD203B41FA5}">
                      <a16:colId xmlns:a16="http://schemas.microsoft.com/office/drawing/2014/main" val="3993571039"/>
                    </a:ext>
                  </a:extLst>
                </a:gridCol>
                <a:gridCol w="1951882">
                  <a:extLst>
                    <a:ext uri="{9D8B030D-6E8A-4147-A177-3AD203B41FA5}">
                      <a16:colId xmlns:a16="http://schemas.microsoft.com/office/drawing/2014/main" val="2070099419"/>
                    </a:ext>
                  </a:extLst>
                </a:gridCol>
                <a:gridCol w="1951882">
                  <a:extLst>
                    <a:ext uri="{9D8B030D-6E8A-4147-A177-3AD203B41FA5}">
                      <a16:colId xmlns:a16="http://schemas.microsoft.com/office/drawing/2014/main" val="588261889"/>
                    </a:ext>
                  </a:extLst>
                </a:gridCol>
                <a:gridCol w="1951882">
                  <a:extLst>
                    <a:ext uri="{9D8B030D-6E8A-4147-A177-3AD203B41FA5}">
                      <a16:colId xmlns:a16="http://schemas.microsoft.com/office/drawing/2014/main" val="3503342094"/>
                    </a:ext>
                  </a:extLst>
                </a:gridCol>
                <a:gridCol w="1951882">
                  <a:extLst>
                    <a:ext uri="{9D8B030D-6E8A-4147-A177-3AD203B41FA5}">
                      <a16:colId xmlns:a16="http://schemas.microsoft.com/office/drawing/2014/main" val="4193806849"/>
                    </a:ext>
                  </a:extLst>
                </a:gridCol>
              </a:tblGrid>
              <a:tr h="221643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ESPECIFICAÇÃO</a:t>
                      </a:r>
                    </a:p>
                  </a:txBody>
                  <a:tcPr marL="8311" marR="8311" marT="831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2012</a:t>
                      </a:r>
                    </a:p>
                  </a:txBody>
                  <a:tcPr marL="8311" marR="8311" marT="831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8311" marR="8311" marT="831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INSCRITO</a:t>
                      </a:r>
                    </a:p>
                  </a:txBody>
                  <a:tcPr marL="8311" marR="8311" marT="831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AMORTIZADO</a:t>
                      </a:r>
                    </a:p>
                  </a:txBody>
                  <a:tcPr marL="8311" marR="8311" marT="831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4835680"/>
                  </a:ext>
                </a:extLst>
              </a:tr>
              <a:tr h="290869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Agência de Fomento do Pr</a:t>
                      </a:r>
                    </a:p>
                  </a:txBody>
                  <a:tcPr marL="8311" marR="8311" marT="831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38.003.363,41 </a:t>
                      </a:r>
                    </a:p>
                  </a:txBody>
                  <a:tcPr marL="8311" marR="8311" marT="831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25.283.740,51 </a:t>
                      </a:r>
                    </a:p>
                  </a:txBody>
                  <a:tcPr marL="8311" marR="8311" marT="831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38.170.123,95 </a:t>
                      </a:r>
                    </a:p>
                  </a:txBody>
                  <a:tcPr marL="8311" marR="8311" marT="831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50.889.746,85 </a:t>
                      </a:r>
                    </a:p>
                  </a:txBody>
                  <a:tcPr marL="8311" marR="8311" marT="831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9584236"/>
                  </a:ext>
                </a:extLst>
              </a:tr>
              <a:tr h="290869">
                <a:tc>
                  <a:txBody>
                    <a:bodyPr/>
                    <a:lstStyle/>
                    <a:p>
                      <a:pPr algn="l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PAC I e II e Finisa  (CEF)</a:t>
                      </a:r>
                    </a:p>
                  </a:txBody>
                  <a:tcPr marL="8311" marR="8311" marT="831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8.737.003,02 </a:t>
                      </a:r>
                    </a:p>
                  </a:txBody>
                  <a:tcPr marL="8311" marR="8311" marT="831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78.106.802,81 </a:t>
                      </a:r>
                    </a:p>
                  </a:txBody>
                  <a:tcPr marL="8311" marR="8311" marT="831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73.252.881,44 </a:t>
                      </a:r>
                    </a:p>
                  </a:txBody>
                  <a:tcPr marL="8311" marR="8311" marT="831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3.883.081,65 </a:t>
                      </a:r>
                    </a:p>
                  </a:txBody>
                  <a:tcPr marL="8311" marR="8311" marT="831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8867839"/>
                  </a:ext>
                </a:extLst>
              </a:tr>
              <a:tr h="290869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PROVIAS  (Banco do Brasil S/A)</a:t>
                      </a:r>
                    </a:p>
                  </a:txBody>
                  <a:tcPr marL="8311" marR="8311" marT="831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1.722.234,94 </a:t>
                      </a:r>
                    </a:p>
                  </a:txBody>
                  <a:tcPr marL="8311" marR="8311" marT="831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-   </a:t>
                      </a:r>
                    </a:p>
                  </a:txBody>
                  <a:tcPr marL="8311" marR="8311" marT="831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-   </a:t>
                      </a:r>
                    </a:p>
                  </a:txBody>
                  <a:tcPr marL="8311" marR="8311" marT="831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1.722.234,94 </a:t>
                      </a:r>
                    </a:p>
                  </a:txBody>
                  <a:tcPr marL="8311" marR="8311" marT="831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5273589"/>
                  </a:ext>
                </a:extLst>
              </a:tr>
              <a:tr h="290869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*   B.I.D.</a:t>
                      </a:r>
                    </a:p>
                  </a:txBody>
                  <a:tcPr marL="8311" marR="8311" marT="831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8.054.290,40 </a:t>
                      </a:r>
                    </a:p>
                  </a:txBody>
                  <a:tcPr marL="8311" marR="8311" marT="831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29.418.006,04 </a:t>
                      </a:r>
                    </a:p>
                  </a:txBody>
                  <a:tcPr marL="8311" marR="8311" marT="831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17.194.018,33 </a:t>
                      </a:r>
                    </a:p>
                  </a:txBody>
                  <a:tcPr marL="8311" marR="8311" marT="831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17.194.018,33 </a:t>
                      </a:r>
                    </a:p>
                  </a:txBody>
                  <a:tcPr marL="8311" marR="8311" marT="831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8433727"/>
                  </a:ext>
                </a:extLst>
              </a:tr>
              <a:tr h="290869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Dívidas Previdênciárias (INSS)</a:t>
                      </a:r>
                    </a:p>
                  </a:txBody>
                  <a:tcPr marL="8311" marR="8311" marT="831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47.827.578,07 </a:t>
                      </a:r>
                    </a:p>
                  </a:txBody>
                  <a:tcPr marL="8311" marR="8311" marT="831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123.052.492,40 </a:t>
                      </a:r>
                    </a:p>
                  </a:txBody>
                  <a:tcPr marL="8311" marR="8311" marT="831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114.146.761,22 </a:t>
                      </a:r>
                    </a:p>
                  </a:txBody>
                  <a:tcPr marL="8311" marR="8311" marT="831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38.921.846,89 </a:t>
                      </a:r>
                    </a:p>
                  </a:txBody>
                  <a:tcPr marL="8311" marR="8311" marT="831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8910618"/>
                  </a:ext>
                </a:extLst>
              </a:tr>
              <a:tr h="290869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F.G.T.S. (CEF)</a:t>
                      </a:r>
                    </a:p>
                  </a:txBody>
                  <a:tcPr marL="8311" marR="8311" marT="831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78.094.494,33 </a:t>
                      </a:r>
                    </a:p>
                  </a:txBody>
                  <a:tcPr marL="8311" marR="8311" marT="831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42.796.200,17 </a:t>
                      </a:r>
                    </a:p>
                  </a:txBody>
                  <a:tcPr marL="8311" marR="8311" marT="831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1" marR="8311" marT="831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35.298.294,16 </a:t>
                      </a:r>
                    </a:p>
                  </a:txBody>
                  <a:tcPr marL="8311" marR="8311" marT="831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3247756"/>
                  </a:ext>
                </a:extLst>
              </a:tr>
              <a:tr h="290869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Copel S.A.</a:t>
                      </a:r>
                    </a:p>
                  </a:txBody>
                  <a:tcPr marL="8311" marR="8311" marT="831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3.604.041,87 </a:t>
                      </a:r>
                    </a:p>
                  </a:txBody>
                  <a:tcPr marL="8311" marR="8311" marT="831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2.365.736,09 </a:t>
                      </a:r>
                    </a:p>
                  </a:txBody>
                  <a:tcPr marL="8311" marR="8311" marT="831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8.073.885,04 </a:t>
                      </a:r>
                    </a:p>
                  </a:txBody>
                  <a:tcPr marL="8311" marR="8311" marT="831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9.312.190,82 </a:t>
                      </a:r>
                    </a:p>
                  </a:txBody>
                  <a:tcPr marL="8311" marR="8311" marT="831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719359"/>
                  </a:ext>
                </a:extLst>
              </a:tr>
              <a:tr h="290869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Renegociação (SANEPAR, PASEP)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1" marR="8311" marT="831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26.300.499,92 </a:t>
                      </a:r>
                    </a:p>
                  </a:txBody>
                  <a:tcPr marL="8311" marR="8311" marT="831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48.808.386,19 </a:t>
                      </a:r>
                    </a:p>
                  </a:txBody>
                  <a:tcPr marL="8311" marR="8311" marT="831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64.228.145,15 </a:t>
                      </a:r>
                    </a:p>
                  </a:txBody>
                  <a:tcPr marL="8311" marR="8311" marT="831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41.720.258,88 </a:t>
                      </a:r>
                    </a:p>
                  </a:txBody>
                  <a:tcPr marL="8311" marR="8311" marT="831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5919376"/>
                  </a:ext>
                </a:extLst>
              </a:tr>
              <a:tr h="290869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Precatórios (TRT - TJPR)</a:t>
                      </a:r>
                    </a:p>
                  </a:txBody>
                  <a:tcPr marL="8311" marR="8311" marT="831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24.619.644,59 </a:t>
                      </a:r>
                    </a:p>
                  </a:txBody>
                  <a:tcPr marL="8311" marR="8311" marT="831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128.523.195,16 </a:t>
                      </a:r>
                    </a:p>
                  </a:txBody>
                  <a:tcPr marL="8311" marR="8311" marT="831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187.787.021,79 </a:t>
                      </a:r>
                    </a:p>
                  </a:txBody>
                  <a:tcPr marL="8311" marR="8311" marT="831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83.883.471,22 </a:t>
                      </a:r>
                    </a:p>
                  </a:txBody>
                  <a:tcPr marL="8311" marR="8311" marT="831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2126778"/>
                  </a:ext>
                </a:extLst>
              </a:tr>
              <a:tr h="282558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DÍVIDA CONSOLIDADA</a:t>
                      </a:r>
                    </a:p>
                  </a:txBody>
                  <a:tcPr marL="8311" marR="8311" marT="831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236.963.150,55 </a:t>
                      </a:r>
                    </a:p>
                  </a:txBody>
                  <a:tcPr marL="8311" marR="8311" marT="831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478.354.559,37 </a:t>
                      </a:r>
                    </a:p>
                  </a:txBody>
                  <a:tcPr marL="8311" marR="8311" marT="831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502.852.836,92 </a:t>
                      </a:r>
                    </a:p>
                  </a:txBody>
                  <a:tcPr marL="8311" marR="8311" marT="831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282.825.143,74 </a:t>
                      </a:r>
                    </a:p>
                  </a:txBody>
                  <a:tcPr marL="8311" marR="8311" marT="831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9252250"/>
                  </a:ext>
                </a:extLst>
              </a:tr>
              <a:tr h="257627">
                <a:tc>
                  <a:txBody>
                    <a:bodyPr/>
                    <a:lstStyle/>
                    <a:p>
                      <a:pPr algn="l" fontAlgn="b"/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1" marR="8311" marT="831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1" marR="8311" marT="831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1" marR="8311" marT="831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1" marR="8311" marT="831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1" marR="8311" marT="8311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5498147"/>
                  </a:ext>
                </a:extLst>
              </a:tr>
              <a:tr h="257627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* DOLAR 5,245 ABRIL/20</a:t>
                      </a:r>
                    </a:p>
                  </a:txBody>
                  <a:tcPr marL="8311" marR="8311" marT="831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1" marR="8311" marT="8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1" marR="8311" marT="8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1" marR="8311" marT="83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1" marR="8311" marT="8311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437561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/>
          <p:cNvSpPr>
            <a:spLocks noGrp="1"/>
          </p:cNvSpPr>
          <p:nvPr>
            <p:ph type="ctrTitle"/>
          </p:nvPr>
        </p:nvSpPr>
        <p:spPr>
          <a:xfrm>
            <a:off x="1524000" y="301625"/>
            <a:ext cx="9959975" cy="587375"/>
          </a:xfrm>
        </p:spPr>
        <p:txBody>
          <a:bodyPr/>
          <a:lstStyle/>
          <a:p>
            <a:pPr algn="r" eaLnBrk="1" hangingPunct="1"/>
            <a:r>
              <a:rPr lang="pt-BR" altLang="pt-BR" sz="1600" b="1" dirty="0"/>
              <a:t>Avaliação de Metas Fiscais</a:t>
            </a:r>
            <a:br>
              <a:rPr lang="pt-BR" altLang="pt-BR" sz="1600" b="1" dirty="0"/>
            </a:br>
            <a:r>
              <a:rPr lang="pt-BR" altLang="pt-BR" sz="1600" b="1" dirty="0"/>
              <a:t>2º Quadrimestre 2020</a:t>
            </a: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766888" y="814388"/>
            <a:ext cx="9144000" cy="469741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800" dirty="0"/>
              <a:t>SALDO FINAL DO QUADRIÊNIO CONTRATOS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sz="2800" dirty="0"/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94D0ABBA-BAC2-4489-967B-1E8ED24B37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8502388"/>
              </p:ext>
            </p:extLst>
          </p:nvPr>
        </p:nvGraphicFramePr>
        <p:xfrm>
          <a:off x="278296" y="1864647"/>
          <a:ext cx="11608905" cy="3381036"/>
        </p:xfrm>
        <a:graphic>
          <a:graphicData uri="http://schemas.openxmlformats.org/drawingml/2006/table">
            <a:tbl>
              <a:tblPr/>
              <a:tblGrid>
                <a:gridCol w="4781425">
                  <a:extLst>
                    <a:ext uri="{9D8B030D-6E8A-4147-A177-3AD203B41FA5}">
                      <a16:colId xmlns:a16="http://schemas.microsoft.com/office/drawing/2014/main" val="1635382507"/>
                    </a:ext>
                  </a:extLst>
                </a:gridCol>
                <a:gridCol w="1706870">
                  <a:extLst>
                    <a:ext uri="{9D8B030D-6E8A-4147-A177-3AD203B41FA5}">
                      <a16:colId xmlns:a16="http://schemas.microsoft.com/office/drawing/2014/main" val="1237924363"/>
                    </a:ext>
                  </a:extLst>
                </a:gridCol>
                <a:gridCol w="1706870">
                  <a:extLst>
                    <a:ext uri="{9D8B030D-6E8A-4147-A177-3AD203B41FA5}">
                      <a16:colId xmlns:a16="http://schemas.microsoft.com/office/drawing/2014/main" val="882240816"/>
                    </a:ext>
                  </a:extLst>
                </a:gridCol>
                <a:gridCol w="1706870">
                  <a:extLst>
                    <a:ext uri="{9D8B030D-6E8A-4147-A177-3AD203B41FA5}">
                      <a16:colId xmlns:a16="http://schemas.microsoft.com/office/drawing/2014/main" val="1690058465"/>
                    </a:ext>
                  </a:extLst>
                </a:gridCol>
                <a:gridCol w="1706870">
                  <a:extLst>
                    <a:ext uri="{9D8B030D-6E8A-4147-A177-3AD203B41FA5}">
                      <a16:colId xmlns:a16="http://schemas.microsoft.com/office/drawing/2014/main" val="3500903855"/>
                    </a:ext>
                  </a:extLst>
                </a:gridCol>
              </a:tblGrid>
              <a:tr h="252731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ESPECIFICAÇÃO</a:t>
                      </a:r>
                    </a:p>
                  </a:txBody>
                  <a:tcPr marL="7433" marR="7433" marT="743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2005 - 2008</a:t>
                      </a:r>
                    </a:p>
                  </a:txBody>
                  <a:tcPr marL="7433" marR="7433" marT="743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2009 - 2012</a:t>
                      </a:r>
                    </a:p>
                  </a:txBody>
                  <a:tcPr marL="7433" marR="7433" marT="743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2013 - 2016 </a:t>
                      </a:r>
                    </a:p>
                  </a:txBody>
                  <a:tcPr marL="7433" marR="7433" marT="743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2017 - 2020</a:t>
                      </a:r>
                    </a:p>
                  </a:txBody>
                  <a:tcPr marL="7433" marR="7433" marT="7433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7768862"/>
                  </a:ext>
                </a:extLst>
              </a:tr>
              <a:tr h="260164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Projeto Cura II e III - Banestado S/A 1985-1987 </a:t>
                      </a:r>
                    </a:p>
                  </a:txBody>
                  <a:tcPr marL="7433" marR="7433" marT="743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92.995,01 </a:t>
                      </a:r>
                    </a:p>
                  </a:txBody>
                  <a:tcPr marL="7433" marR="7433" marT="7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-   </a:t>
                      </a:r>
                    </a:p>
                  </a:txBody>
                  <a:tcPr marL="7433" marR="7433" marT="7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33" marR="7433" marT="7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33" marR="7433" marT="7433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2915656"/>
                  </a:ext>
                </a:extLst>
              </a:tr>
              <a:tr h="260164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Agência de Fomento do Pr  1996 -1998</a:t>
                      </a:r>
                    </a:p>
                  </a:txBody>
                  <a:tcPr marL="7433" marR="7433" marT="743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-   </a:t>
                      </a:r>
                    </a:p>
                  </a:txBody>
                  <a:tcPr marL="7433" marR="7433" marT="7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33" marR="7433" marT="7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33" marR="7433" marT="7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33" marR="7433" marT="7433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7074616"/>
                  </a:ext>
                </a:extLst>
              </a:tr>
              <a:tr h="260164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BNDES - PMAT - 2001</a:t>
                      </a:r>
                    </a:p>
                  </a:txBody>
                  <a:tcPr marL="7433" marR="7433" marT="743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1.317.285,84 </a:t>
                      </a:r>
                    </a:p>
                  </a:txBody>
                  <a:tcPr marL="7433" marR="7433" marT="7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-   </a:t>
                      </a:r>
                    </a:p>
                  </a:txBody>
                  <a:tcPr marL="7433" marR="7433" marT="7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33" marR="7433" marT="7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33" marR="7433" marT="7433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0643722"/>
                  </a:ext>
                </a:extLst>
              </a:tr>
              <a:tr h="260164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Agência de Fomento do Pr  2002 - 2004</a:t>
                      </a:r>
                    </a:p>
                  </a:txBody>
                  <a:tcPr marL="7433" marR="7433" marT="743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8.755.575,11 </a:t>
                      </a:r>
                    </a:p>
                  </a:txBody>
                  <a:tcPr marL="7433" marR="7433" marT="7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-   </a:t>
                      </a:r>
                    </a:p>
                  </a:txBody>
                  <a:tcPr marL="7433" marR="7433" marT="7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33" marR="7433" marT="7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33" marR="7433" marT="7433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726508"/>
                  </a:ext>
                </a:extLst>
              </a:tr>
              <a:tr h="260164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Agência de Fomento do Pr  2006 - 2008</a:t>
                      </a:r>
                    </a:p>
                  </a:txBody>
                  <a:tcPr marL="7433" marR="7433" marT="743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12.432.601,00 </a:t>
                      </a:r>
                    </a:p>
                  </a:txBody>
                  <a:tcPr marL="7433" marR="7433" marT="7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16.535.892,37 </a:t>
                      </a:r>
                    </a:p>
                  </a:txBody>
                  <a:tcPr marL="7433" marR="7433" marT="7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1.160.543,87 </a:t>
                      </a:r>
                    </a:p>
                  </a:txBody>
                  <a:tcPr marL="7433" marR="7433" marT="7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-   </a:t>
                      </a:r>
                    </a:p>
                  </a:txBody>
                  <a:tcPr marL="7433" marR="7433" marT="7433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3838456"/>
                  </a:ext>
                </a:extLst>
              </a:tr>
              <a:tr h="260164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PROVIAS  (Banco do Brasil S/A) - 2008</a:t>
                      </a:r>
                    </a:p>
                  </a:txBody>
                  <a:tcPr marL="7433" marR="7433" marT="743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33" marR="7433" marT="7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1.722.234,94 </a:t>
                      </a:r>
                    </a:p>
                  </a:txBody>
                  <a:tcPr marL="7433" marR="7433" marT="7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-   </a:t>
                      </a:r>
                    </a:p>
                  </a:txBody>
                  <a:tcPr marL="7433" marR="7433" marT="7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33" marR="7433" marT="7433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0934342"/>
                  </a:ext>
                </a:extLst>
              </a:tr>
              <a:tr h="260164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Agência de Fomento do Pr  2010 - 2012</a:t>
                      </a:r>
                    </a:p>
                  </a:txBody>
                  <a:tcPr marL="7433" marR="7433" marT="743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33" marR="7433" marT="7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21.467.471,04 </a:t>
                      </a:r>
                    </a:p>
                  </a:txBody>
                  <a:tcPr marL="7433" marR="7433" marT="7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11.796.506,47 </a:t>
                      </a:r>
                    </a:p>
                  </a:txBody>
                  <a:tcPr marL="7433" marR="7433" marT="7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68.552,14 </a:t>
                      </a:r>
                    </a:p>
                  </a:txBody>
                  <a:tcPr marL="7433" marR="7433" marT="7433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664232"/>
                  </a:ext>
                </a:extLst>
              </a:tr>
              <a:tr h="260164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Agência de Fomento do Pr  2014 - 2016</a:t>
                      </a:r>
                    </a:p>
                  </a:txBody>
                  <a:tcPr marL="7433" marR="7433" marT="743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33" marR="7433" marT="7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33" marR="7433" marT="7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12.212.479,58 </a:t>
                      </a:r>
                    </a:p>
                  </a:txBody>
                  <a:tcPr marL="7433" marR="7433" marT="7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16.321.993,56 </a:t>
                      </a:r>
                    </a:p>
                  </a:txBody>
                  <a:tcPr marL="7433" marR="7433" marT="7433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5074191"/>
                  </a:ext>
                </a:extLst>
              </a:tr>
              <a:tr h="260164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Agência de Fomento do Pr  2018 - 2020</a:t>
                      </a:r>
                    </a:p>
                  </a:txBody>
                  <a:tcPr marL="7433" marR="7433" marT="743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33" marR="7433" marT="7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33" marR="7433" marT="7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33" marR="7433" marT="7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8.893.194,81 </a:t>
                      </a:r>
                    </a:p>
                  </a:txBody>
                  <a:tcPr marL="7433" marR="7433" marT="7433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7229520"/>
                  </a:ext>
                </a:extLst>
              </a:tr>
              <a:tr h="260164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PAC I e II e Finisa  (CEF) 2012 - 2018</a:t>
                      </a:r>
                    </a:p>
                  </a:txBody>
                  <a:tcPr marL="7433" marR="7433" marT="743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33" marR="7433" marT="7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33" marR="7433" marT="7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15.594.889,72 </a:t>
                      </a:r>
                    </a:p>
                  </a:txBody>
                  <a:tcPr marL="7433" marR="7433" marT="7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78.106.802,81 </a:t>
                      </a:r>
                    </a:p>
                  </a:txBody>
                  <a:tcPr marL="7433" marR="7433" marT="7433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9384777"/>
                  </a:ext>
                </a:extLst>
              </a:tr>
              <a:tr h="252731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SOMA</a:t>
                      </a:r>
                    </a:p>
                  </a:txBody>
                  <a:tcPr marL="7433" marR="7433" marT="743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22.598.456,96 </a:t>
                      </a:r>
                    </a:p>
                  </a:txBody>
                  <a:tcPr marL="7433" marR="7433" marT="7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39.725.598,35 </a:t>
                      </a:r>
                    </a:p>
                  </a:txBody>
                  <a:tcPr marL="7433" marR="7433" marT="7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40.764.419,64 </a:t>
                      </a:r>
                    </a:p>
                  </a:txBody>
                  <a:tcPr marL="7433" marR="7433" marT="74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103.390.543,32 </a:t>
                      </a:r>
                    </a:p>
                  </a:txBody>
                  <a:tcPr marL="7433" marR="7433" marT="7433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09002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315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ítulo 1"/>
          <p:cNvSpPr>
            <a:spLocks noGrp="1"/>
          </p:cNvSpPr>
          <p:nvPr>
            <p:ph type="ctrTitle"/>
          </p:nvPr>
        </p:nvSpPr>
        <p:spPr>
          <a:xfrm>
            <a:off x="1524000" y="301625"/>
            <a:ext cx="9959975" cy="587375"/>
          </a:xfrm>
        </p:spPr>
        <p:txBody>
          <a:bodyPr/>
          <a:lstStyle/>
          <a:p>
            <a:pPr algn="r" eaLnBrk="1" hangingPunct="1"/>
            <a:r>
              <a:rPr lang="pt-BR" altLang="pt-BR" sz="1600" b="1" dirty="0"/>
              <a:t>Avaliação de Metas Fiscais</a:t>
            </a:r>
            <a:br>
              <a:rPr lang="pt-BR" altLang="pt-BR" sz="1600" b="1" dirty="0"/>
            </a:br>
            <a:r>
              <a:rPr lang="pt-BR" altLang="pt-BR" sz="1600" b="1" dirty="0"/>
              <a:t>2º Quadrimestre 2020</a:t>
            </a:r>
          </a:p>
        </p:txBody>
      </p:sp>
      <p:sp>
        <p:nvSpPr>
          <p:cNvPr id="22531" name="Subtítulo 4"/>
          <p:cNvSpPr>
            <a:spLocks noGrp="1"/>
          </p:cNvSpPr>
          <p:nvPr>
            <p:ph type="subTitle" idx="1"/>
          </p:nvPr>
        </p:nvSpPr>
        <p:spPr>
          <a:xfrm>
            <a:off x="1194732" y="2141713"/>
            <a:ext cx="9144000" cy="1655762"/>
          </a:xfrm>
        </p:spPr>
        <p:txBody>
          <a:bodyPr/>
          <a:lstStyle/>
          <a:p>
            <a:pPr eaLnBrk="1" hangingPunct="1"/>
            <a:endParaRPr lang="pt-BR" altLang="pt-BR" sz="5400"/>
          </a:p>
          <a:p>
            <a:pPr eaLnBrk="1" hangingPunct="1"/>
            <a:endParaRPr lang="pt-BR" altLang="pt-BR" sz="5400"/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A3761212-333D-4388-A2C4-1F8C775BEC10}"/>
              </a:ext>
            </a:extLst>
          </p:cNvPr>
          <p:cNvSpPr txBox="1">
            <a:spLocks/>
          </p:cNvSpPr>
          <p:nvPr/>
        </p:nvSpPr>
        <p:spPr>
          <a:xfrm>
            <a:off x="1766888" y="814388"/>
            <a:ext cx="9144000" cy="587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DÍVIDA CONSOLIDADA </a:t>
            </a:r>
          </a:p>
        </p:txBody>
      </p:sp>
      <p:sp>
        <p:nvSpPr>
          <p:cNvPr id="6" name="Subtítulo 4">
            <a:extLst>
              <a:ext uri="{FF2B5EF4-FFF2-40B4-BE49-F238E27FC236}">
                <a16:creationId xmlns:a16="http://schemas.microsoft.com/office/drawing/2014/main" id="{76A24B87-B2A6-4233-A297-74CDD8907646}"/>
              </a:ext>
            </a:extLst>
          </p:cNvPr>
          <p:cNvSpPr txBox="1">
            <a:spLocks/>
          </p:cNvSpPr>
          <p:nvPr/>
        </p:nvSpPr>
        <p:spPr>
          <a:xfrm>
            <a:off x="1524000" y="1507542"/>
            <a:ext cx="9144000" cy="11469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SALDO FINAL DÍVIDA POR GESTÃO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FGTS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t-B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t-B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t-B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E84C6F00-D6E9-45CC-AEFD-41D900EC54F6}"/>
              </a:ext>
            </a:extLst>
          </p:cNvPr>
          <p:cNvGraphicFramePr>
            <a:graphicFrameLocks noGrp="1"/>
          </p:cNvGraphicFramePr>
          <p:nvPr/>
        </p:nvGraphicFramePr>
        <p:xfrm>
          <a:off x="304800" y="2933907"/>
          <a:ext cx="11714922" cy="17354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50953">
                  <a:extLst>
                    <a:ext uri="{9D8B030D-6E8A-4147-A177-3AD203B41FA5}">
                      <a16:colId xmlns:a16="http://schemas.microsoft.com/office/drawing/2014/main" val="2235625803"/>
                    </a:ext>
                  </a:extLst>
                </a:gridCol>
                <a:gridCol w="2470494">
                  <a:extLst>
                    <a:ext uri="{9D8B030D-6E8A-4147-A177-3AD203B41FA5}">
                      <a16:colId xmlns:a16="http://schemas.microsoft.com/office/drawing/2014/main" val="1807486452"/>
                    </a:ext>
                  </a:extLst>
                </a:gridCol>
                <a:gridCol w="2337672">
                  <a:extLst>
                    <a:ext uri="{9D8B030D-6E8A-4147-A177-3AD203B41FA5}">
                      <a16:colId xmlns:a16="http://schemas.microsoft.com/office/drawing/2014/main" val="356766092"/>
                    </a:ext>
                  </a:extLst>
                </a:gridCol>
                <a:gridCol w="2324390">
                  <a:extLst>
                    <a:ext uri="{9D8B030D-6E8A-4147-A177-3AD203B41FA5}">
                      <a16:colId xmlns:a16="http://schemas.microsoft.com/office/drawing/2014/main" val="240282519"/>
                    </a:ext>
                  </a:extLst>
                </a:gridCol>
                <a:gridCol w="2231413">
                  <a:extLst>
                    <a:ext uri="{9D8B030D-6E8A-4147-A177-3AD203B41FA5}">
                      <a16:colId xmlns:a16="http://schemas.microsoft.com/office/drawing/2014/main" val="2540903563"/>
                    </a:ext>
                  </a:extLst>
                </a:gridCol>
              </a:tblGrid>
              <a:tr h="349717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pt-BR" sz="2800" b="1" u="none" strike="noStrike" dirty="0">
                          <a:effectLst/>
                        </a:rPr>
                        <a:t> Período </a:t>
                      </a:r>
                      <a:endParaRPr lang="pt-BR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8660970"/>
                  </a:ext>
                </a:extLst>
              </a:tr>
              <a:tr h="349717"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1" u="none" strike="noStrike" dirty="0">
                          <a:effectLst/>
                        </a:rPr>
                        <a:t>Anterior a 1997</a:t>
                      </a:r>
                      <a:endParaRPr lang="pt-BR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1" u="none" strike="noStrike" dirty="0">
                          <a:effectLst/>
                        </a:rPr>
                        <a:t> 1997 a 2000 </a:t>
                      </a:r>
                      <a:endParaRPr lang="pt-BR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1" u="none" strike="noStrike" dirty="0">
                          <a:effectLst/>
                        </a:rPr>
                        <a:t> 2001 a 2004 </a:t>
                      </a:r>
                      <a:endParaRPr lang="pt-BR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1" u="none" strike="noStrike" dirty="0">
                          <a:effectLst/>
                        </a:rPr>
                        <a:t> 2005 a 2012 </a:t>
                      </a:r>
                      <a:endParaRPr lang="pt-BR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1" u="none" strike="noStrike" dirty="0">
                          <a:effectLst/>
                        </a:rPr>
                        <a:t> 2013 a 2020 </a:t>
                      </a:r>
                      <a:endParaRPr lang="pt-BR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028018"/>
                  </a:ext>
                </a:extLst>
              </a:tr>
              <a:tr h="798305"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</a:rPr>
                        <a:t> -</a:t>
                      </a:r>
                    </a:p>
                    <a:p>
                      <a:pPr algn="l" fontAlgn="b"/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</a:rPr>
                        <a:t>  1.809.646,06 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</a:rPr>
                        <a:t>   2.362.954,55 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</a:rPr>
                        <a:t>  35.763.692,29 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</a:rPr>
                        <a:t>   2.859.907,27 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4221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831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ítulo 1"/>
          <p:cNvSpPr>
            <a:spLocks noGrp="1"/>
          </p:cNvSpPr>
          <p:nvPr>
            <p:ph type="ctrTitle"/>
          </p:nvPr>
        </p:nvSpPr>
        <p:spPr>
          <a:xfrm>
            <a:off x="1524000" y="301625"/>
            <a:ext cx="9959975" cy="587375"/>
          </a:xfrm>
        </p:spPr>
        <p:txBody>
          <a:bodyPr/>
          <a:lstStyle/>
          <a:p>
            <a:pPr algn="r" eaLnBrk="1" hangingPunct="1"/>
            <a:r>
              <a:rPr lang="pt-BR" altLang="pt-BR" sz="1600" b="1" dirty="0"/>
              <a:t>Avaliação de Metas Fiscais</a:t>
            </a:r>
            <a:br>
              <a:rPr lang="pt-BR" altLang="pt-BR" sz="1600" b="1" dirty="0"/>
            </a:br>
            <a:r>
              <a:rPr lang="pt-BR" altLang="pt-BR" sz="1600" b="1" dirty="0"/>
              <a:t>2º Quadrimestre 2020</a:t>
            </a:r>
          </a:p>
        </p:txBody>
      </p:sp>
      <p:sp>
        <p:nvSpPr>
          <p:cNvPr id="22531" name="Subtítulo 4"/>
          <p:cNvSpPr>
            <a:spLocks noGrp="1"/>
          </p:cNvSpPr>
          <p:nvPr>
            <p:ph type="subTitle" idx="1"/>
          </p:nvPr>
        </p:nvSpPr>
        <p:spPr>
          <a:xfrm>
            <a:off x="1194732" y="2141713"/>
            <a:ext cx="9144000" cy="1655762"/>
          </a:xfrm>
        </p:spPr>
        <p:txBody>
          <a:bodyPr/>
          <a:lstStyle/>
          <a:p>
            <a:pPr eaLnBrk="1" hangingPunct="1"/>
            <a:endParaRPr lang="pt-BR" altLang="pt-BR" sz="5400"/>
          </a:p>
          <a:p>
            <a:pPr eaLnBrk="1" hangingPunct="1"/>
            <a:endParaRPr lang="pt-BR" altLang="pt-BR" sz="5400"/>
          </a:p>
        </p:txBody>
      </p:sp>
      <p:sp>
        <p:nvSpPr>
          <p:cNvPr id="4" name="Subtítulo 4">
            <a:extLst>
              <a:ext uri="{FF2B5EF4-FFF2-40B4-BE49-F238E27FC236}">
                <a16:creationId xmlns:a16="http://schemas.microsoft.com/office/drawing/2014/main" id="{D14E542C-5305-4A05-A609-C00E67F06731}"/>
              </a:ext>
            </a:extLst>
          </p:cNvPr>
          <p:cNvSpPr txBox="1">
            <a:spLocks/>
          </p:cNvSpPr>
          <p:nvPr/>
        </p:nvSpPr>
        <p:spPr>
          <a:xfrm>
            <a:off x="1766888" y="468040"/>
            <a:ext cx="9144000" cy="587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DÍVIDA CONSOLIDADA </a:t>
            </a: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04880FB3-4F9B-4881-9FED-5DCA74F6DACB}"/>
              </a:ext>
            </a:extLst>
          </p:cNvPr>
          <p:cNvSpPr txBox="1">
            <a:spLocks/>
          </p:cNvSpPr>
          <p:nvPr/>
        </p:nvSpPr>
        <p:spPr>
          <a:xfrm>
            <a:off x="1481276" y="994710"/>
            <a:ext cx="9144000" cy="11469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SALDO FINAL DÍVIDA POR GESTÃO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PRECATÓRIOS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t-B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t-B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t-B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994C92D7-36D6-4675-B9A5-16B18AA4CA3C}"/>
              </a:ext>
            </a:extLst>
          </p:cNvPr>
          <p:cNvGraphicFramePr>
            <a:graphicFrameLocks noGrp="1"/>
          </p:cNvGraphicFramePr>
          <p:nvPr/>
        </p:nvGraphicFramePr>
        <p:xfrm>
          <a:off x="209068" y="1900575"/>
          <a:ext cx="11688416" cy="42747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14209">
                  <a:extLst>
                    <a:ext uri="{9D8B030D-6E8A-4147-A177-3AD203B41FA5}">
                      <a16:colId xmlns:a16="http://schemas.microsoft.com/office/drawing/2014/main" val="3782978570"/>
                    </a:ext>
                  </a:extLst>
                </a:gridCol>
                <a:gridCol w="1847374">
                  <a:extLst>
                    <a:ext uri="{9D8B030D-6E8A-4147-A177-3AD203B41FA5}">
                      <a16:colId xmlns:a16="http://schemas.microsoft.com/office/drawing/2014/main" val="1951836638"/>
                    </a:ext>
                  </a:extLst>
                </a:gridCol>
                <a:gridCol w="1812518">
                  <a:extLst>
                    <a:ext uri="{9D8B030D-6E8A-4147-A177-3AD203B41FA5}">
                      <a16:colId xmlns:a16="http://schemas.microsoft.com/office/drawing/2014/main" val="640209579"/>
                    </a:ext>
                  </a:extLst>
                </a:gridCol>
                <a:gridCol w="1835755">
                  <a:extLst>
                    <a:ext uri="{9D8B030D-6E8A-4147-A177-3AD203B41FA5}">
                      <a16:colId xmlns:a16="http://schemas.microsoft.com/office/drawing/2014/main" val="3533252117"/>
                    </a:ext>
                  </a:extLst>
                </a:gridCol>
                <a:gridCol w="1742805">
                  <a:extLst>
                    <a:ext uri="{9D8B030D-6E8A-4147-A177-3AD203B41FA5}">
                      <a16:colId xmlns:a16="http://schemas.microsoft.com/office/drawing/2014/main" val="39157139"/>
                    </a:ext>
                  </a:extLst>
                </a:gridCol>
                <a:gridCol w="1835755">
                  <a:extLst>
                    <a:ext uri="{9D8B030D-6E8A-4147-A177-3AD203B41FA5}">
                      <a16:colId xmlns:a16="http://schemas.microsoft.com/office/drawing/2014/main" val="2699249333"/>
                    </a:ext>
                  </a:extLst>
                </a:gridCol>
              </a:tblGrid>
              <a:tr h="524793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pt-BR" sz="2200" b="1" u="none" strike="noStrike" dirty="0">
                          <a:effectLst/>
                        </a:rPr>
                        <a:t>Período</a:t>
                      </a:r>
                      <a:endParaRPr lang="pt-BR" sz="2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3312892"/>
                  </a:ext>
                </a:extLst>
              </a:tr>
              <a:tr h="524793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1" u="none" strike="noStrike" dirty="0">
                          <a:effectLst/>
                        </a:rPr>
                        <a:t>Natureza</a:t>
                      </a:r>
                      <a:endParaRPr lang="pt-BR" sz="2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200" b="1" u="none" strike="noStrike" dirty="0">
                          <a:effectLst/>
                        </a:rPr>
                        <a:t> 1993 - 1996 </a:t>
                      </a:r>
                      <a:endParaRPr lang="pt-BR" sz="2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200" b="1" u="none" strike="noStrike" dirty="0">
                          <a:effectLst/>
                        </a:rPr>
                        <a:t> 1997 - 2000 </a:t>
                      </a:r>
                      <a:endParaRPr lang="pt-BR" sz="2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200" b="1" u="none" strike="noStrike" dirty="0">
                          <a:effectLst/>
                        </a:rPr>
                        <a:t>2001 - 2004 </a:t>
                      </a:r>
                      <a:endParaRPr lang="pt-BR" sz="2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200" b="1" u="none" strike="noStrike" dirty="0">
                          <a:effectLst/>
                        </a:rPr>
                        <a:t> 2005 - 2012 </a:t>
                      </a:r>
                      <a:endParaRPr lang="pt-BR" sz="2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200" b="1" u="none" strike="noStrike" dirty="0">
                          <a:effectLst/>
                        </a:rPr>
                        <a:t>  2013 - 2020 </a:t>
                      </a:r>
                      <a:endParaRPr lang="pt-BR" sz="2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7366130"/>
                  </a:ext>
                </a:extLst>
              </a:tr>
              <a:tr h="524793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1" u="none" strike="noStrike" dirty="0">
                          <a:effectLst/>
                        </a:rPr>
                        <a:t>Cível</a:t>
                      </a:r>
                      <a:endParaRPr lang="pt-BR" sz="2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u="none" strike="noStrike" dirty="0">
                          <a:effectLst/>
                        </a:rPr>
                        <a:t>           2.241.964,01 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u="none" strike="noStrike" dirty="0">
                          <a:effectLst/>
                        </a:rPr>
                        <a:t>           3.875.471,02 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u="none" strike="noStrike" dirty="0">
                          <a:effectLst/>
                        </a:rPr>
                        <a:t>         20.364.576,86 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u="none" strike="noStrike" dirty="0">
                          <a:effectLst/>
                        </a:rPr>
                        <a:t>       33.109.778,46 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u="none" strike="noStrike" dirty="0">
                          <a:effectLst/>
                        </a:rPr>
                        <a:t>           1.018.313,96 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8169833"/>
                  </a:ext>
                </a:extLst>
              </a:tr>
              <a:tr h="524793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1" u="none" strike="noStrike" dirty="0">
                          <a:effectLst/>
                        </a:rPr>
                        <a:t>Trabalhista</a:t>
                      </a:r>
                      <a:endParaRPr lang="pt-BR" sz="2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u="none" strike="noStrike" dirty="0">
                          <a:effectLst/>
                        </a:rPr>
                        <a:t>               123.403,57 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u="none" strike="noStrike" dirty="0">
                          <a:effectLst/>
                        </a:rPr>
                        <a:t>              628.779,50 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u="none" strike="noStrike" dirty="0">
                          <a:effectLst/>
                        </a:rPr>
                        <a:t>           1.140.712,63 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u="none" strike="noStrike" dirty="0">
                          <a:effectLst/>
                        </a:rPr>
                        <a:t>       40.488.337,13 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u="none" strike="noStrike" dirty="0">
                          <a:effectLst/>
                        </a:rPr>
                        <a:t>         25.531.858,03 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5640088"/>
                  </a:ext>
                </a:extLst>
              </a:tr>
              <a:tr h="524793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1" u="none" strike="noStrike" dirty="0">
                          <a:effectLst/>
                        </a:rPr>
                        <a:t>Total até 08/2020</a:t>
                      </a:r>
                      <a:endParaRPr lang="pt-BR" sz="2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u="none" strike="noStrike" dirty="0">
                          <a:effectLst/>
                        </a:rPr>
                        <a:t>           2.365.367,58 </a:t>
                      </a:r>
                      <a:endParaRPr lang="pt-BR" sz="2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u="none" strike="noStrike" dirty="0">
                          <a:effectLst/>
                        </a:rPr>
                        <a:t>           4.504.250,52 </a:t>
                      </a:r>
                      <a:endParaRPr lang="pt-BR" sz="2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u="none" strike="noStrike" dirty="0">
                          <a:effectLst/>
                        </a:rPr>
                        <a:t>         21.505.289,48 </a:t>
                      </a:r>
                      <a:endParaRPr lang="pt-BR" sz="2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u="none" strike="noStrike" dirty="0">
                          <a:effectLst/>
                        </a:rPr>
                        <a:t>       73.598.115,59 </a:t>
                      </a:r>
                      <a:endParaRPr lang="pt-BR" sz="2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u="none" strike="noStrike" dirty="0">
                          <a:effectLst/>
                        </a:rPr>
                        <a:t>         26.550.171,99 </a:t>
                      </a:r>
                      <a:endParaRPr lang="pt-BR" sz="2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8404768"/>
                  </a:ext>
                </a:extLst>
              </a:tr>
              <a:tr h="504800">
                <a:tc>
                  <a:txBody>
                    <a:bodyPr/>
                    <a:lstStyle/>
                    <a:p>
                      <a:pPr algn="l" fontAlgn="b"/>
                      <a:endParaRPr lang="pt-BR" sz="2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97840133"/>
                  </a:ext>
                </a:extLst>
              </a:tr>
              <a:tr h="524793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1" u="none" strike="noStrike" dirty="0">
                          <a:effectLst/>
                        </a:rPr>
                        <a:t>Total Inscritos para  2021</a:t>
                      </a:r>
                      <a:endParaRPr lang="pt-BR" sz="2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u="none" strike="noStrike" dirty="0">
                          <a:effectLst/>
                        </a:rPr>
                        <a:t>         63.555.054,61 </a:t>
                      </a:r>
                      <a:endParaRPr lang="pt-BR" sz="2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u="none" strike="noStrike" dirty="0">
                          <a:effectLst/>
                        </a:rPr>
                        <a:t> </a:t>
                      </a:r>
                      <a:endParaRPr lang="pt-BR" sz="2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u="none" strike="noStrike" dirty="0">
                          <a:effectLst/>
                        </a:rPr>
                        <a:t> </a:t>
                      </a:r>
                      <a:endParaRPr lang="pt-BR" sz="2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u="none" strike="noStrike" dirty="0">
                          <a:effectLst/>
                        </a:rPr>
                        <a:t> </a:t>
                      </a:r>
                      <a:endParaRPr lang="pt-BR" sz="2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u="none" strike="noStrike" dirty="0">
                          <a:effectLst/>
                        </a:rPr>
                        <a:t> </a:t>
                      </a:r>
                      <a:endParaRPr lang="pt-BR" sz="2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246356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298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ítulo 1"/>
          <p:cNvSpPr>
            <a:spLocks noGrp="1"/>
          </p:cNvSpPr>
          <p:nvPr>
            <p:ph type="ctrTitle"/>
          </p:nvPr>
        </p:nvSpPr>
        <p:spPr>
          <a:xfrm>
            <a:off x="1524000" y="301625"/>
            <a:ext cx="9959975" cy="587375"/>
          </a:xfrm>
        </p:spPr>
        <p:txBody>
          <a:bodyPr/>
          <a:lstStyle/>
          <a:p>
            <a:pPr algn="r" eaLnBrk="1" hangingPunct="1"/>
            <a:r>
              <a:rPr lang="pt-BR" altLang="pt-BR" sz="1600" b="1" dirty="0"/>
              <a:t>Avaliação de Metas Fiscais</a:t>
            </a:r>
            <a:br>
              <a:rPr lang="pt-BR" altLang="pt-BR" sz="1600" b="1" dirty="0"/>
            </a:br>
            <a:r>
              <a:rPr lang="pt-BR" altLang="pt-BR" sz="1600" b="1" dirty="0"/>
              <a:t>2º Quadrimestre 2020</a:t>
            </a:r>
          </a:p>
        </p:txBody>
      </p:sp>
      <p:sp>
        <p:nvSpPr>
          <p:cNvPr id="22531" name="Subtítulo 4"/>
          <p:cNvSpPr>
            <a:spLocks noGrp="1"/>
          </p:cNvSpPr>
          <p:nvPr>
            <p:ph type="subTitle" idx="1"/>
          </p:nvPr>
        </p:nvSpPr>
        <p:spPr>
          <a:xfrm>
            <a:off x="1194732" y="2141713"/>
            <a:ext cx="9144000" cy="1655762"/>
          </a:xfrm>
        </p:spPr>
        <p:txBody>
          <a:bodyPr/>
          <a:lstStyle/>
          <a:p>
            <a:pPr eaLnBrk="1" hangingPunct="1"/>
            <a:endParaRPr lang="pt-BR" altLang="pt-BR" sz="5400"/>
          </a:p>
          <a:p>
            <a:pPr eaLnBrk="1" hangingPunct="1"/>
            <a:endParaRPr lang="pt-BR" altLang="pt-BR" sz="5400"/>
          </a:p>
        </p:txBody>
      </p:sp>
      <p:sp>
        <p:nvSpPr>
          <p:cNvPr id="4" name="Subtítulo 4">
            <a:extLst>
              <a:ext uri="{FF2B5EF4-FFF2-40B4-BE49-F238E27FC236}">
                <a16:creationId xmlns:a16="http://schemas.microsoft.com/office/drawing/2014/main" id="{D14E542C-5305-4A05-A609-C00E67F06731}"/>
              </a:ext>
            </a:extLst>
          </p:cNvPr>
          <p:cNvSpPr txBox="1">
            <a:spLocks/>
          </p:cNvSpPr>
          <p:nvPr/>
        </p:nvSpPr>
        <p:spPr>
          <a:xfrm>
            <a:off x="1766888" y="814388"/>
            <a:ext cx="9144000" cy="587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t-B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04880FB3-4F9B-4881-9FED-5DCA74F6DACB}"/>
              </a:ext>
            </a:extLst>
          </p:cNvPr>
          <p:cNvSpPr txBox="1">
            <a:spLocks/>
          </p:cNvSpPr>
          <p:nvPr/>
        </p:nvSpPr>
        <p:spPr>
          <a:xfrm>
            <a:off x="1524000" y="254829"/>
            <a:ext cx="9144000" cy="11469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PRECATÓRIOS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t-B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t-B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F5A3FAAB-8A90-40C1-AB5D-8015F6A1AA99}"/>
              </a:ext>
            </a:extLst>
          </p:cNvPr>
          <p:cNvGraphicFramePr>
            <a:graphicFrameLocks noGrp="1"/>
          </p:cNvGraphicFramePr>
          <p:nvPr/>
        </p:nvGraphicFramePr>
        <p:xfrm>
          <a:off x="225286" y="1080563"/>
          <a:ext cx="11741427" cy="49630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7791">
                  <a:extLst>
                    <a:ext uri="{9D8B030D-6E8A-4147-A177-3AD203B41FA5}">
                      <a16:colId xmlns:a16="http://schemas.microsoft.com/office/drawing/2014/main" val="3529907589"/>
                    </a:ext>
                  </a:extLst>
                </a:gridCol>
                <a:gridCol w="897791">
                  <a:extLst>
                    <a:ext uri="{9D8B030D-6E8A-4147-A177-3AD203B41FA5}">
                      <a16:colId xmlns:a16="http://schemas.microsoft.com/office/drawing/2014/main" val="3350683891"/>
                    </a:ext>
                  </a:extLst>
                </a:gridCol>
                <a:gridCol w="2643897">
                  <a:extLst>
                    <a:ext uri="{9D8B030D-6E8A-4147-A177-3AD203B41FA5}">
                      <a16:colId xmlns:a16="http://schemas.microsoft.com/office/drawing/2014/main" val="3230661264"/>
                    </a:ext>
                  </a:extLst>
                </a:gridCol>
                <a:gridCol w="2097564">
                  <a:extLst>
                    <a:ext uri="{9D8B030D-6E8A-4147-A177-3AD203B41FA5}">
                      <a16:colId xmlns:a16="http://schemas.microsoft.com/office/drawing/2014/main" val="1104963681"/>
                    </a:ext>
                  </a:extLst>
                </a:gridCol>
                <a:gridCol w="2076142">
                  <a:extLst>
                    <a:ext uri="{9D8B030D-6E8A-4147-A177-3AD203B41FA5}">
                      <a16:colId xmlns:a16="http://schemas.microsoft.com/office/drawing/2014/main" val="473348663"/>
                    </a:ext>
                  </a:extLst>
                </a:gridCol>
                <a:gridCol w="2174339">
                  <a:extLst>
                    <a:ext uri="{9D8B030D-6E8A-4147-A177-3AD203B41FA5}">
                      <a16:colId xmlns:a16="http://schemas.microsoft.com/office/drawing/2014/main" val="554286608"/>
                    </a:ext>
                  </a:extLst>
                </a:gridCol>
                <a:gridCol w="953903">
                  <a:extLst>
                    <a:ext uri="{9D8B030D-6E8A-4147-A177-3AD203B41FA5}">
                      <a16:colId xmlns:a16="http://schemas.microsoft.com/office/drawing/2014/main" val="960985179"/>
                    </a:ext>
                  </a:extLst>
                </a:gridCol>
              </a:tblGrid>
              <a:tr h="30696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pt-BR" sz="2300" u="none" strike="noStrike" dirty="0">
                          <a:effectLst/>
                        </a:rPr>
                        <a:t> </a:t>
                      </a:r>
                      <a:r>
                        <a:rPr lang="pt-BR" sz="2300" b="1" u="none" strike="noStrike" dirty="0">
                          <a:effectLst/>
                        </a:rPr>
                        <a:t>Divida Precatórios  EC 99/2017 </a:t>
                      </a:r>
                      <a:endParaRPr lang="pt-BR" sz="2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2262193"/>
                  </a:ext>
                </a:extLst>
              </a:tr>
              <a:tr h="306964">
                <a:tc>
                  <a:txBody>
                    <a:bodyPr/>
                    <a:lstStyle/>
                    <a:p>
                      <a:pPr algn="ctr" fontAlgn="b"/>
                      <a:r>
                        <a:rPr lang="pt-BR" sz="2300" b="1" u="none" strike="noStrike" dirty="0">
                          <a:effectLst/>
                        </a:rPr>
                        <a:t>Ano</a:t>
                      </a:r>
                      <a:endParaRPr lang="pt-BR" sz="2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300" b="1" u="none" strike="noStrike" dirty="0">
                          <a:effectLst/>
                        </a:rPr>
                        <a:t>Divisor</a:t>
                      </a:r>
                      <a:endParaRPr lang="pt-BR" sz="2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300" b="1" u="none" strike="noStrike" dirty="0">
                          <a:effectLst/>
                        </a:rPr>
                        <a:t> Estoque Precatório </a:t>
                      </a:r>
                      <a:endParaRPr lang="pt-BR" sz="2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300" b="1" u="none" strike="noStrike" dirty="0">
                          <a:effectLst/>
                        </a:rPr>
                        <a:t> Valor Mensal  </a:t>
                      </a:r>
                      <a:endParaRPr lang="pt-BR" sz="2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300" b="1" u="none" strike="noStrike">
                          <a:effectLst/>
                        </a:rPr>
                        <a:t> Total Pago </a:t>
                      </a:r>
                      <a:endParaRPr lang="pt-BR" sz="2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300" b="1" u="none" strike="noStrike" dirty="0">
                          <a:effectLst/>
                        </a:rPr>
                        <a:t> Valores Julgados </a:t>
                      </a:r>
                      <a:endParaRPr lang="pt-BR" sz="2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300" b="1" u="none" strike="noStrike" dirty="0">
                          <a:effectLst/>
                        </a:rPr>
                        <a:t> RCL </a:t>
                      </a:r>
                      <a:endParaRPr lang="pt-BR" sz="2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1164528"/>
                  </a:ext>
                </a:extLst>
              </a:tr>
              <a:tr h="606137">
                <a:tc>
                  <a:txBody>
                    <a:bodyPr/>
                    <a:lstStyle/>
                    <a:p>
                      <a:pPr algn="ctr" fontAlgn="b"/>
                      <a:r>
                        <a:rPr lang="pt-BR" sz="2300" u="none" strike="noStrike" dirty="0">
                          <a:effectLst/>
                        </a:rPr>
                        <a:t>2018</a:t>
                      </a:r>
                      <a:endParaRPr lang="pt-BR" sz="2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300" u="none" strike="noStrike" dirty="0">
                          <a:effectLst/>
                        </a:rPr>
                        <a:t>84</a:t>
                      </a:r>
                      <a:endParaRPr lang="pt-BR" sz="2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300" u="none" strike="noStrike" dirty="0">
                          <a:effectLst/>
                        </a:rPr>
                        <a:t>          116.826.808,56 </a:t>
                      </a:r>
                      <a:endParaRPr lang="pt-BR" sz="2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300" u="none" strike="noStrike" dirty="0">
                          <a:effectLst/>
                        </a:rPr>
                        <a:t>     1.390.795,34 </a:t>
                      </a:r>
                      <a:endParaRPr lang="pt-BR" sz="2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300" u="none" strike="noStrike" dirty="0">
                          <a:effectLst/>
                        </a:rPr>
                        <a:t>      8.344.772,04 </a:t>
                      </a:r>
                      <a:endParaRPr lang="pt-BR" sz="2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300" u="none" strike="noStrike" dirty="0">
                          <a:effectLst/>
                        </a:rPr>
                        <a:t>     24.818.066,52 </a:t>
                      </a:r>
                      <a:endParaRPr lang="pt-BR" sz="2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300" u="none" strike="noStrike">
                          <a:effectLst/>
                        </a:rPr>
                        <a:t>2,46%</a:t>
                      </a:r>
                      <a:endParaRPr lang="pt-BR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8199113"/>
                  </a:ext>
                </a:extLst>
              </a:tr>
              <a:tr h="606137">
                <a:tc>
                  <a:txBody>
                    <a:bodyPr/>
                    <a:lstStyle/>
                    <a:p>
                      <a:pPr algn="ctr" fontAlgn="b"/>
                      <a:r>
                        <a:rPr lang="pt-BR" sz="2300" u="none" strike="noStrike" dirty="0">
                          <a:effectLst/>
                        </a:rPr>
                        <a:t>2019</a:t>
                      </a:r>
                      <a:endParaRPr lang="pt-BR" sz="2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300" u="none" strike="noStrike" dirty="0">
                          <a:effectLst/>
                        </a:rPr>
                        <a:t>72</a:t>
                      </a:r>
                      <a:endParaRPr lang="pt-BR" sz="2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300" u="none" strike="noStrike" dirty="0">
                          <a:effectLst/>
                        </a:rPr>
                        <a:t>           133.300.103,04 </a:t>
                      </a:r>
                      <a:endParaRPr lang="pt-BR" sz="2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300" u="none" strike="noStrike">
                          <a:effectLst/>
                        </a:rPr>
                        <a:t>     1.851.390,32 </a:t>
                      </a:r>
                      <a:endParaRPr lang="pt-BR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300" u="none" strike="noStrike" dirty="0">
                          <a:effectLst/>
                        </a:rPr>
                        <a:t> 22.216.683,84 </a:t>
                      </a:r>
                      <a:endParaRPr lang="pt-BR" sz="2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300" u="none" strike="noStrike" dirty="0">
                          <a:effectLst/>
                        </a:rPr>
                        <a:t>      37.212.690,60 </a:t>
                      </a:r>
                      <a:endParaRPr lang="pt-BR" sz="2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300" u="none" strike="noStrike">
                          <a:effectLst/>
                        </a:rPr>
                        <a:t>2,74%</a:t>
                      </a:r>
                      <a:endParaRPr lang="pt-BR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4115968"/>
                  </a:ext>
                </a:extLst>
              </a:tr>
              <a:tr h="606137">
                <a:tc>
                  <a:txBody>
                    <a:bodyPr/>
                    <a:lstStyle/>
                    <a:p>
                      <a:pPr algn="ctr" fontAlgn="b"/>
                      <a:r>
                        <a:rPr lang="pt-BR" sz="2300" u="none" strike="noStrike" dirty="0">
                          <a:effectLst/>
                        </a:rPr>
                        <a:t>2020</a:t>
                      </a:r>
                      <a:endParaRPr lang="pt-BR" sz="2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300" u="none" strike="noStrike">
                          <a:effectLst/>
                        </a:rPr>
                        <a:t>60</a:t>
                      </a:r>
                      <a:endParaRPr lang="pt-BR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300" u="none" strike="noStrike" dirty="0">
                          <a:effectLst/>
                        </a:rPr>
                        <a:t>           148.296.109,80 </a:t>
                      </a:r>
                      <a:endParaRPr lang="pt-BR" sz="2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300" u="none" strike="noStrike" dirty="0">
                          <a:effectLst/>
                        </a:rPr>
                        <a:t>     2.471.601,83 </a:t>
                      </a:r>
                      <a:endParaRPr lang="pt-BR" sz="2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300" u="none" strike="noStrike">
                          <a:effectLst/>
                        </a:rPr>
                        <a:t>     29.659.221,96 </a:t>
                      </a:r>
                      <a:endParaRPr lang="pt-BR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300" u="none" strike="noStrike" dirty="0">
                          <a:effectLst/>
                        </a:rPr>
                        <a:t>      66.446.111,99 </a:t>
                      </a:r>
                      <a:endParaRPr lang="pt-BR" sz="2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300" u="none" strike="noStrike">
                          <a:effectLst/>
                        </a:rPr>
                        <a:t>3,80%</a:t>
                      </a:r>
                      <a:endParaRPr lang="pt-BR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0151295"/>
                  </a:ext>
                </a:extLst>
              </a:tr>
              <a:tr h="606137">
                <a:tc>
                  <a:txBody>
                    <a:bodyPr/>
                    <a:lstStyle/>
                    <a:p>
                      <a:pPr algn="ctr" fontAlgn="b"/>
                      <a:r>
                        <a:rPr lang="pt-BR" sz="2300" u="none" strike="noStrike" dirty="0">
                          <a:effectLst/>
                        </a:rPr>
                        <a:t>2021</a:t>
                      </a:r>
                      <a:endParaRPr lang="pt-BR" sz="2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300" u="none" strike="noStrike">
                          <a:effectLst/>
                        </a:rPr>
                        <a:t>48</a:t>
                      </a:r>
                      <a:endParaRPr lang="pt-BR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300" u="none" strike="noStrike" dirty="0">
                          <a:effectLst/>
                        </a:rPr>
                        <a:t>           185.082.999,83 </a:t>
                      </a:r>
                      <a:endParaRPr lang="pt-BR" sz="2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300" u="none" strike="noStrike">
                          <a:effectLst/>
                        </a:rPr>
                        <a:t>     3.855.895,83 </a:t>
                      </a:r>
                      <a:endParaRPr lang="pt-BR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300" u="none" strike="noStrike" dirty="0">
                          <a:effectLst/>
                        </a:rPr>
                        <a:t>     46.270.749,96 </a:t>
                      </a:r>
                      <a:endParaRPr lang="pt-BR" sz="2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300" u="none" strike="noStrike" dirty="0">
                          <a:effectLst/>
                        </a:rPr>
                        <a:t>      50.000.000,00 </a:t>
                      </a:r>
                      <a:endParaRPr lang="pt-BR" sz="2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300" u="none" strike="noStrike">
                          <a:effectLst/>
                        </a:rPr>
                        <a:t>5,66%</a:t>
                      </a:r>
                      <a:endParaRPr lang="pt-BR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6653446"/>
                  </a:ext>
                </a:extLst>
              </a:tr>
              <a:tr h="606137">
                <a:tc>
                  <a:txBody>
                    <a:bodyPr/>
                    <a:lstStyle/>
                    <a:p>
                      <a:pPr algn="ctr" fontAlgn="b"/>
                      <a:r>
                        <a:rPr lang="pt-BR" sz="2300" u="none" strike="noStrike" dirty="0">
                          <a:effectLst/>
                        </a:rPr>
                        <a:t>2022</a:t>
                      </a:r>
                      <a:endParaRPr lang="pt-BR" sz="2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300" u="none" strike="noStrike">
                          <a:effectLst/>
                        </a:rPr>
                        <a:t>36</a:t>
                      </a:r>
                      <a:endParaRPr lang="pt-BR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300" u="none" strike="noStrike" dirty="0">
                          <a:effectLst/>
                        </a:rPr>
                        <a:t>           188.812.249,87 </a:t>
                      </a:r>
                      <a:endParaRPr lang="pt-BR" sz="2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300" u="none" strike="noStrike" dirty="0">
                          <a:effectLst/>
                        </a:rPr>
                        <a:t>     5.244.784,72 </a:t>
                      </a:r>
                      <a:endParaRPr lang="pt-BR" sz="2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300" u="none" strike="noStrike" dirty="0">
                          <a:effectLst/>
                        </a:rPr>
                        <a:t>     62.937.416,62 </a:t>
                      </a:r>
                      <a:endParaRPr lang="pt-BR" sz="2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300" u="none" strike="noStrike" dirty="0">
                          <a:effectLst/>
                        </a:rPr>
                        <a:t>      40.000.000,00 </a:t>
                      </a:r>
                      <a:endParaRPr lang="pt-BR" sz="2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300" u="none" strike="noStrike">
                          <a:effectLst/>
                        </a:rPr>
                        <a:t>7,57%</a:t>
                      </a:r>
                      <a:endParaRPr lang="pt-BR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0042517"/>
                  </a:ext>
                </a:extLst>
              </a:tr>
              <a:tr h="606137">
                <a:tc>
                  <a:txBody>
                    <a:bodyPr/>
                    <a:lstStyle/>
                    <a:p>
                      <a:pPr algn="ctr" fontAlgn="b"/>
                      <a:r>
                        <a:rPr lang="pt-BR" sz="2300" u="none" strike="noStrike" dirty="0">
                          <a:effectLst/>
                        </a:rPr>
                        <a:t>2023</a:t>
                      </a:r>
                      <a:endParaRPr lang="pt-BR" sz="2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300" u="none" strike="noStrike" dirty="0">
                          <a:effectLst/>
                        </a:rPr>
                        <a:t>24</a:t>
                      </a:r>
                      <a:endParaRPr lang="pt-BR" sz="2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300" u="none" strike="noStrike" dirty="0">
                          <a:effectLst/>
                        </a:rPr>
                        <a:t>           165.874.833,25 </a:t>
                      </a:r>
                      <a:endParaRPr lang="pt-BR" sz="2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300" u="none" strike="noStrike" dirty="0">
                          <a:effectLst/>
                        </a:rPr>
                        <a:t>     6.911.451,39 </a:t>
                      </a:r>
                      <a:endParaRPr lang="pt-BR" sz="2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300" u="none" strike="noStrike" dirty="0">
                          <a:effectLst/>
                        </a:rPr>
                        <a:t>     82.937.416,62 </a:t>
                      </a:r>
                      <a:endParaRPr lang="pt-BR" sz="2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300" u="none" strike="noStrike" dirty="0">
                          <a:effectLst/>
                        </a:rPr>
                        <a:t>      40.000.000,00 </a:t>
                      </a:r>
                      <a:endParaRPr lang="pt-BR" sz="2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300" u="none" strike="noStrike">
                          <a:effectLst/>
                        </a:rPr>
                        <a:t>9,40%</a:t>
                      </a:r>
                      <a:endParaRPr lang="pt-BR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3932721"/>
                  </a:ext>
                </a:extLst>
              </a:tr>
              <a:tr h="606137">
                <a:tc>
                  <a:txBody>
                    <a:bodyPr/>
                    <a:lstStyle/>
                    <a:p>
                      <a:pPr algn="ctr" fontAlgn="b"/>
                      <a:r>
                        <a:rPr lang="pt-BR" sz="2300" u="none" strike="noStrike" dirty="0">
                          <a:effectLst/>
                        </a:rPr>
                        <a:t>2024</a:t>
                      </a:r>
                      <a:endParaRPr lang="pt-BR" sz="2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300" u="none" strike="noStrike" dirty="0">
                          <a:effectLst/>
                        </a:rPr>
                        <a:t>12</a:t>
                      </a:r>
                      <a:endParaRPr lang="pt-BR" sz="2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300" u="none" strike="noStrike" dirty="0">
                          <a:effectLst/>
                        </a:rPr>
                        <a:t>           122.937.416,62 </a:t>
                      </a:r>
                      <a:endParaRPr lang="pt-BR" sz="2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300" u="none" strike="noStrike">
                          <a:effectLst/>
                        </a:rPr>
                        <a:t>   10.244.784,72 </a:t>
                      </a:r>
                      <a:endParaRPr lang="pt-BR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300" u="none" strike="noStrike">
                          <a:effectLst/>
                        </a:rPr>
                        <a:t>   122.937.416,62 </a:t>
                      </a:r>
                      <a:endParaRPr lang="pt-BR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300" u="none" strike="noStrike" dirty="0">
                          <a:effectLst/>
                        </a:rPr>
                        <a:t>      40.000.000,00 </a:t>
                      </a:r>
                      <a:endParaRPr lang="pt-BR" sz="2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300" u="none" strike="noStrike" dirty="0">
                          <a:effectLst/>
                        </a:rPr>
                        <a:t>12,90%</a:t>
                      </a:r>
                      <a:endParaRPr lang="pt-BR" sz="2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30570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694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ítulo 1"/>
          <p:cNvSpPr>
            <a:spLocks noGrp="1"/>
          </p:cNvSpPr>
          <p:nvPr>
            <p:ph type="ctrTitle"/>
          </p:nvPr>
        </p:nvSpPr>
        <p:spPr>
          <a:xfrm>
            <a:off x="1524000" y="301625"/>
            <a:ext cx="9959975" cy="587375"/>
          </a:xfrm>
        </p:spPr>
        <p:txBody>
          <a:bodyPr/>
          <a:lstStyle/>
          <a:p>
            <a:pPr algn="r" eaLnBrk="1" hangingPunct="1"/>
            <a:r>
              <a:rPr lang="pt-BR" altLang="pt-BR" sz="1600" b="1" dirty="0"/>
              <a:t>Avaliação de Metas Fiscais</a:t>
            </a:r>
            <a:br>
              <a:rPr lang="pt-BR" altLang="pt-BR" sz="1600" b="1" dirty="0"/>
            </a:br>
            <a:r>
              <a:rPr lang="pt-BR" altLang="pt-BR" sz="1600" b="1" dirty="0"/>
              <a:t>2º Quadrimestre 2020</a:t>
            </a:r>
          </a:p>
        </p:txBody>
      </p:sp>
      <p:sp>
        <p:nvSpPr>
          <p:cNvPr id="22531" name="Subtítulo 4"/>
          <p:cNvSpPr>
            <a:spLocks noGrp="1"/>
          </p:cNvSpPr>
          <p:nvPr>
            <p:ph type="subTitle" idx="1"/>
          </p:nvPr>
        </p:nvSpPr>
        <p:spPr>
          <a:xfrm>
            <a:off x="1194732" y="2141713"/>
            <a:ext cx="9144000" cy="1655762"/>
          </a:xfrm>
        </p:spPr>
        <p:txBody>
          <a:bodyPr/>
          <a:lstStyle/>
          <a:p>
            <a:pPr eaLnBrk="1" hangingPunct="1"/>
            <a:endParaRPr lang="pt-BR" altLang="pt-BR" sz="5400" dirty="0"/>
          </a:p>
          <a:p>
            <a:pPr eaLnBrk="1" hangingPunct="1"/>
            <a:endParaRPr lang="pt-BR" altLang="pt-BR" sz="5400" dirty="0"/>
          </a:p>
        </p:txBody>
      </p:sp>
      <p:sp>
        <p:nvSpPr>
          <p:cNvPr id="4" name="Subtítulo 4">
            <a:extLst>
              <a:ext uri="{FF2B5EF4-FFF2-40B4-BE49-F238E27FC236}">
                <a16:creationId xmlns:a16="http://schemas.microsoft.com/office/drawing/2014/main" id="{D14E542C-5305-4A05-A609-C00E67F06731}"/>
              </a:ext>
            </a:extLst>
          </p:cNvPr>
          <p:cNvSpPr txBox="1">
            <a:spLocks/>
          </p:cNvSpPr>
          <p:nvPr/>
        </p:nvSpPr>
        <p:spPr>
          <a:xfrm>
            <a:off x="1766888" y="814388"/>
            <a:ext cx="9144000" cy="587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t-B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52609B14-23F9-4FA0-B4D8-3FE61B5044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5437076"/>
              </p:ext>
            </p:extLst>
          </p:nvPr>
        </p:nvGraphicFramePr>
        <p:xfrm>
          <a:off x="952413" y="889000"/>
          <a:ext cx="10531562" cy="63089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5525">
                  <a:extLst>
                    <a:ext uri="{9D8B030D-6E8A-4147-A177-3AD203B41FA5}">
                      <a16:colId xmlns:a16="http://schemas.microsoft.com/office/drawing/2014/main" val="3629277327"/>
                    </a:ext>
                  </a:extLst>
                </a:gridCol>
                <a:gridCol w="2906286">
                  <a:extLst>
                    <a:ext uri="{9D8B030D-6E8A-4147-A177-3AD203B41FA5}">
                      <a16:colId xmlns:a16="http://schemas.microsoft.com/office/drawing/2014/main" val="3968689385"/>
                    </a:ext>
                  </a:extLst>
                </a:gridCol>
                <a:gridCol w="1609758">
                  <a:extLst>
                    <a:ext uri="{9D8B030D-6E8A-4147-A177-3AD203B41FA5}">
                      <a16:colId xmlns:a16="http://schemas.microsoft.com/office/drawing/2014/main" val="2723383958"/>
                    </a:ext>
                  </a:extLst>
                </a:gridCol>
                <a:gridCol w="2697650">
                  <a:extLst>
                    <a:ext uri="{9D8B030D-6E8A-4147-A177-3AD203B41FA5}">
                      <a16:colId xmlns:a16="http://schemas.microsoft.com/office/drawing/2014/main" val="413662681"/>
                    </a:ext>
                  </a:extLst>
                </a:gridCol>
                <a:gridCol w="2332343">
                  <a:extLst>
                    <a:ext uri="{9D8B030D-6E8A-4147-A177-3AD203B41FA5}">
                      <a16:colId xmlns:a16="http://schemas.microsoft.com/office/drawing/2014/main" val="3699620911"/>
                    </a:ext>
                  </a:extLst>
                </a:gridCol>
              </a:tblGrid>
              <a:tr h="682593">
                <a:tc grid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bg1"/>
                          </a:solidFill>
                        </a:rPr>
                        <a:t>Dívida Consolidada Líquida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bg1"/>
                          </a:solidFill>
                        </a:rPr>
                        <a:t>Município de Ponta Grossa</a:t>
                      </a:r>
                      <a:endParaRPr lang="pt-BR" sz="18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t-BR" sz="20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4350706"/>
                  </a:ext>
                </a:extLst>
              </a:tr>
              <a:tr h="602833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pt-BR" sz="1800" b="1" u="sng" strike="noStrike" dirty="0">
                          <a:solidFill>
                            <a:schemeClr val="bg1"/>
                          </a:solidFill>
                          <a:effectLst/>
                        </a:rPr>
                        <a:t>ANO </a:t>
                      </a:r>
                      <a:endParaRPr lang="pt-BR" sz="1800" b="1" i="0" u="sng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pt-BR" sz="1800" b="1" u="sng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R$</a:t>
                      </a:r>
                      <a:endParaRPr lang="pt-BR" sz="1800" b="1" i="0" u="sng" strike="noStrike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pt-BR" sz="1800" b="1" u="sng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Variação</a:t>
                      </a:r>
                      <a:endParaRPr lang="pt-BR" sz="1800" b="1" i="0" u="sng" strike="noStrike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pt-BR" sz="1800" b="1" u="sng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Orçamento</a:t>
                      </a:r>
                      <a:endParaRPr lang="pt-BR" sz="1800" b="1" i="0" u="sng" strike="noStrike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pt-BR" sz="1800" b="1" u="sng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% Orçamento</a:t>
                      </a:r>
                      <a:endParaRPr lang="pt-BR" sz="1800" b="1" i="0" u="sng" strike="noStrike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8638107"/>
                  </a:ext>
                </a:extLst>
              </a:tr>
              <a:tr h="411314"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pt-BR" sz="1800" b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2012</a:t>
                      </a:r>
                      <a:endParaRPr lang="pt-BR" sz="18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236.963.150,55 </a:t>
                      </a:r>
                      <a:endParaRPr lang="pt-BR" sz="18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2,89%</a:t>
                      </a:r>
                      <a:endParaRPr lang="pt-BR" sz="18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468.886.713,69 </a:t>
                      </a:r>
                      <a:endParaRPr lang="pt-BR" sz="18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50,54%</a:t>
                      </a:r>
                      <a:endParaRPr lang="pt-BR" sz="18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32245451"/>
                  </a:ext>
                </a:extLst>
              </a:tr>
              <a:tr h="481216"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pt-BR" sz="18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2013</a:t>
                      </a:r>
                      <a:endParaRPr lang="pt-BR" sz="18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268.225.768,34 </a:t>
                      </a:r>
                      <a:endParaRPr lang="pt-BR" sz="18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13,19%</a:t>
                      </a:r>
                      <a:endParaRPr lang="pt-BR" sz="18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527.487.076,59 </a:t>
                      </a:r>
                      <a:endParaRPr lang="pt-BR" sz="18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50,85%</a:t>
                      </a:r>
                      <a:endParaRPr lang="pt-BR" sz="18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7235599"/>
                  </a:ext>
                </a:extLst>
              </a:tr>
              <a:tr h="481216"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pt-BR" sz="18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2014</a:t>
                      </a:r>
                      <a:endParaRPr lang="pt-BR" sz="18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264.436.942,27 </a:t>
                      </a:r>
                      <a:endParaRPr lang="pt-BR" sz="18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-1,41%</a:t>
                      </a:r>
                      <a:endParaRPr lang="pt-BR" sz="18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578.219.883,12 </a:t>
                      </a:r>
                      <a:endParaRPr lang="pt-BR" sz="18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45,73%</a:t>
                      </a:r>
                      <a:endParaRPr lang="pt-BR" sz="18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53660454"/>
                  </a:ext>
                </a:extLst>
              </a:tr>
              <a:tr h="481216"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pt-BR" sz="18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2015</a:t>
                      </a:r>
                      <a:endParaRPr lang="pt-BR" sz="18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269.279.182,66 </a:t>
                      </a:r>
                      <a:endParaRPr lang="pt-BR" sz="18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1,83%</a:t>
                      </a:r>
                      <a:endParaRPr lang="pt-BR" sz="18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665.233.544,69 </a:t>
                      </a:r>
                      <a:endParaRPr lang="pt-BR" sz="18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40,48%</a:t>
                      </a:r>
                      <a:endParaRPr lang="pt-BR" sz="18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21422854"/>
                  </a:ext>
                </a:extLst>
              </a:tr>
              <a:tr h="481216"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pt-BR" sz="18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2016</a:t>
                      </a:r>
                      <a:endParaRPr lang="pt-BR" sz="18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309.438.380,49 </a:t>
                      </a:r>
                      <a:endParaRPr lang="pt-BR" sz="18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14,91%</a:t>
                      </a:r>
                      <a:endParaRPr lang="pt-BR" sz="18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720.843.092,84 </a:t>
                      </a:r>
                      <a:endParaRPr lang="pt-BR" sz="18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42,93%</a:t>
                      </a:r>
                      <a:endParaRPr lang="pt-BR" sz="18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6061343"/>
                  </a:ext>
                </a:extLst>
              </a:tr>
              <a:tr h="481216"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pt-BR" sz="18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2017</a:t>
                      </a:r>
                      <a:endParaRPr lang="pt-BR" sz="18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437.195.247,28 </a:t>
                      </a:r>
                      <a:endParaRPr lang="pt-BR" sz="18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41,29%</a:t>
                      </a:r>
                      <a:endParaRPr lang="pt-BR" sz="18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780.511.072,87 </a:t>
                      </a:r>
                      <a:endParaRPr lang="pt-BR" sz="18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56,01%</a:t>
                      </a:r>
                      <a:endParaRPr lang="pt-BR" sz="18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26897714"/>
                  </a:ext>
                </a:extLst>
              </a:tr>
              <a:tr h="481216"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pt-BR" sz="18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2018</a:t>
                      </a:r>
                      <a:endParaRPr lang="pt-BR" sz="18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433.464.399,22 </a:t>
                      </a:r>
                      <a:endParaRPr lang="pt-BR" sz="18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-0,85%</a:t>
                      </a:r>
                      <a:endParaRPr lang="pt-BR" sz="18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838.786.288,28 </a:t>
                      </a:r>
                      <a:endParaRPr lang="pt-BR" sz="18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51,68%</a:t>
                      </a:r>
                      <a:endParaRPr lang="pt-BR" sz="18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60443391"/>
                  </a:ext>
                </a:extLst>
              </a:tr>
              <a:tr h="481216"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pt-BR" sz="18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2019</a:t>
                      </a:r>
                      <a:endParaRPr lang="pt-BR" sz="18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436.384.148,83 </a:t>
                      </a:r>
                      <a:endParaRPr lang="pt-BR" sz="18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0,67%</a:t>
                      </a:r>
                      <a:endParaRPr lang="pt-BR" sz="18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940.988.360,35 </a:t>
                      </a:r>
                      <a:endParaRPr lang="pt-BR" sz="18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46,38%</a:t>
                      </a:r>
                      <a:endParaRPr lang="pt-BR" sz="18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18554507"/>
                  </a:ext>
                </a:extLst>
              </a:tr>
              <a:tr h="481216"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pt-BR" sz="18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2020</a:t>
                      </a:r>
                      <a:endParaRPr lang="pt-BR" sz="18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478.354.559,37 </a:t>
                      </a:r>
                      <a:endParaRPr lang="pt-BR" sz="18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9,54%</a:t>
                      </a:r>
                      <a:endParaRPr lang="pt-BR" sz="18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1.043.238.367,01 </a:t>
                      </a:r>
                      <a:endParaRPr lang="pt-BR" sz="18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45,82%</a:t>
                      </a:r>
                      <a:endParaRPr lang="pt-BR" sz="18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080878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446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ítulo 1"/>
          <p:cNvSpPr>
            <a:spLocks noGrp="1"/>
          </p:cNvSpPr>
          <p:nvPr>
            <p:ph type="ctrTitle"/>
          </p:nvPr>
        </p:nvSpPr>
        <p:spPr>
          <a:xfrm>
            <a:off x="1524000" y="301625"/>
            <a:ext cx="9959975" cy="587375"/>
          </a:xfrm>
        </p:spPr>
        <p:txBody>
          <a:bodyPr/>
          <a:lstStyle/>
          <a:p>
            <a:pPr algn="r" eaLnBrk="1" hangingPunct="1"/>
            <a:r>
              <a:rPr lang="pt-BR" altLang="pt-BR" sz="1600" b="1" dirty="0"/>
              <a:t>Avaliação de Metas Fiscais</a:t>
            </a:r>
            <a:br>
              <a:rPr lang="pt-BR" altLang="pt-BR" sz="1600" b="1" dirty="0"/>
            </a:br>
            <a:r>
              <a:rPr lang="pt-BR" altLang="pt-BR" sz="1600" b="1" dirty="0"/>
              <a:t>2º Quadrimestre 2020</a:t>
            </a:r>
          </a:p>
        </p:txBody>
      </p:sp>
      <p:sp>
        <p:nvSpPr>
          <p:cNvPr id="5123" name="Subtítulo 4"/>
          <p:cNvSpPr>
            <a:spLocks noGrp="1"/>
          </p:cNvSpPr>
          <p:nvPr>
            <p:ph type="subTitle" idx="1"/>
          </p:nvPr>
        </p:nvSpPr>
        <p:spPr>
          <a:xfrm>
            <a:off x="1766888" y="2846388"/>
            <a:ext cx="9144000" cy="1655762"/>
          </a:xfrm>
        </p:spPr>
        <p:txBody>
          <a:bodyPr/>
          <a:lstStyle/>
          <a:p>
            <a:pPr eaLnBrk="1" hangingPunct="1"/>
            <a:r>
              <a:rPr lang="pt-BR" altLang="pt-BR" sz="5400"/>
              <a:t>RECEITAS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/>
          <p:cNvSpPr>
            <a:spLocks noGrp="1"/>
          </p:cNvSpPr>
          <p:nvPr>
            <p:ph type="ctrTitle"/>
          </p:nvPr>
        </p:nvSpPr>
        <p:spPr>
          <a:xfrm>
            <a:off x="1524000" y="301625"/>
            <a:ext cx="9959975" cy="587375"/>
          </a:xfrm>
        </p:spPr>
        <p:txBody>
          <a:bodyPr/>
          <a:lstStyle/>
          <a:p>
            <a:pPr algn="r" eaLnBrk="1" hangingPunct="1"/>
            <a:r>
              <a:rPr lang="pt-BR" altLang="pt-BR" sz="1600" b="1" dirty="0"/>
              <a:t>Avaliação de Metas Fiscais</a:t>
            </a:r>
            <a:br>
              <a:rPr lang="pt-BR" altLang="pt-BR" sz="1600" b="1" dirty="0"/>
            </a:br>
            <a:r>
              <a:rPr lang="pt-BR" altLang="pt-BR" sz="1600" b="1" dirty="0"/>
              <a:t>2º Quadrimestre 2020</a:t>
            </a: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766888" y="814388"/>
            <a:ext cx="9144000" cy="457821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800" dirty="0"/>
              <a:t>CRONOGRAMA DA DÍVIDA CONTRATUAL</a:t>
            </a: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BC382410-A24A-4C1D-970F-B2FDE4DBBE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7643168"/>
              </p:ext>
            </p:extLst>
          </p:nvPr>
        </p:nvGraphicFramePr>
        <p:xfrm>
          <a:off x="1041261" y="2290127"/>
          <a:ext cx="10442714" cy="2840355"/>
        </p:xfrm>
        <a:graphic>
          <a:graphicData uri="http://schemas.openxmlformats.org/drawingml/2006/table">
            <a:tbl>
              <a:tblPr/>
              <a:tblGrid>
                <a:gridCol w="5346154">
                  <a:extLst>
                    <a:ext uri="{9D8B030D-6E8A-4147-A177-3AD203B41FA5}">
                      <a16:colId xmlns:a16="http://schemas.microsoft.com/office/drawing/2014/main" val="1321554508"/>
                    </a:ext>
                  </a:extLst>
                </a:gridCol>
                <a:gridCol w="2342969">
                  <a:extLst>
                    <a:ext uri="{9D8B030D-6E8A-4147-A177-3AD203B41FA5}">
                      <a16:colId xmlns:a16="http://schemas.microsoft.com/office/drawing/2014/main" val="1102203837"/>
                    </a:ext>
                  </a:extLst>
                </a:gridCol>
                <a:gridCol w="2753591">
                  <a:extLst>
                    <a:ext uri="{9D8B030D-6E8A-4147-A177-3AD203B41FA5}">
                      <a16:colId xmlns:a16="http://schemas.microsoft.com/office/drawing/2014/main" val="989985234"/>
                    </a:ext>
                  </a:extLst>
                </a:gridCol>
              </a:tblGrid>
              <a:tr h="32385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DÍVIDA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5306176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algn="l" fontAlgn="b"/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LIBERADO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 LIBERAR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510786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b"/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2043661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Agência de Fomento do Pr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2.267.039,34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975.352,32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3992619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Finisa  (Caixa Econômica Federal)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22.079.871,58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4.811.298,77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443536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3605854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24.346.910,92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5.786.651,09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82835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938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/>
          <p:cNvSpPr>
            <a:spLocks noGrp="1"/>
          </p:cNvSpPr>
          <p:nvPr>
            <p:ph type="ctrTitle"/>
          </p:nvPr>
        </p:nvSpPr>
        <p:spPr>
          <a:xfrm>
            <a:off x="1524000" y="335181"/>
            <a:ext cx="9959975" cy="587375"/>
          </a:xfrm>
        </p:spPr>
        <p:txBody>
          <a:bodyPr/>
          <a:lstStyle/>
          <a:p>
            <a:pPr algn="r" eaLnBrk="1" hangingPunct="1"/>
            <a:r>
              <a:rPr lang="pt-BR" altLang="pt-BR" sz="1600" b="1" dirty="0"/>
              <a:t>Avaliação de Metas Fiscais</a:t>
            </a:r>
            <a:br>
              <a:rPr lang="pt-BR" altLang="pt-BR" sz="1600" b="1" dirty="0"/>
            </a:br>
            <a:r>
              <a:rPr lang="pt-BR" altLang="pt-BR" sz="1600" b="1" dirty="0"/>
              <a:t>2º Quadrimestre 2020</a:t>
            </a: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727131" y="793047"/>
            <a:ext cx="9144000" cy="5873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600" dirty="0"/>
              <a:t>Disponibilidade de Restos a Pagar</a:t>
            </a: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CC286655-3F62-4AAB-A584-FF5859A37A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9256422"/>
              </p:ext>
            </p:extLst>
          </p:nvPr>
        </p:nvGraphicFramePr>
        <p:xfrm>
          <a:off x="298174" y="1380422"/>
          <a:ext cx="11595651" cy="4751070"/>
        </p:xfrm>
        <a:graphic>
          <a:graphicData uri="http://schemas.openxmlformats.org/drawingml/2006/table">
            <a:tbl>
              <a:tblPr/>
              <a:tblGrid>
                <a:gridCol w="6898679">
                  <a:extLst>
                    <a:ext uri="{9D8B030D-6E8A-4147-A177-3AD203B41FA5}">
                      <a16:colId xmlns:a16="http://schemas.microsoft.com/office/drawing/2014/main" val="3626138981"/>
                    </a:ext>
                  </a:extLst>
                </a:gridCol>
                <a:gridCol w="2238401">
                  <a:extLst>
                    <a:ext uri="{9D8B030D-6E8A-4147-A177-3AD203B41FA5}">
                      <a16:colId xmlns:a16="http://schemas.microsoft.com/office/drawing/2014/main" val="1418645874"/>
                    </a:ext>
                  </a:extLst>
                </a:gridCol>
                <a:gridCol w="2458571">
                  <a:extLst>
                    <a:ext uri="{9D8B030D-6E8A-4147-A177-3AD203B41FA5}">
                      <a16:colId xmlns:a16="http://schemas.microsoft.com/office/drawing/2014/main" val="3518623495"/>
                    </a:ext>
                  </a:extLst>
                </a:gridCol>
              </a:tblGrid>
              <a:tr h="377559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INICIAL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92535"/>
                  </a:ext>
                </a:extLst>
              </a:tr>
              <a:tr h="746875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Restos a pagar Liquidados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24.534.606,57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7.899.401,26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3387055"/>
                  </a:ext>
                </a:extLst>
              </a:tr>
              <a:tr h="746875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Restos a pagar não Liquidados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97.724.291,61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27.938.695,10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396521"/>
                  </a:ext>
                </a:extLst>
              </a:tr>
              <a:tr h="746875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Demais Obrigações Financeiras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4.848.000,87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4.621.313,13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3752152"/>
                  </a:ext>
                </a:extLst>
              </a:tr>
              <a:tr h="746875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Restos pagos em 2020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80.640.660,30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2355887"/>
                  </a:ext>
                </a:extLst>
              </a:tr>
              <a:tr h="746875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Restos Cancelados em 2020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5.780.141,52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291781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ítulo 1"/>
          <p:cNvSpPr>
            <a:spLocks noGrp="1"/>
          </p:cNvSpPr>
          <p:nvPr>
            <p:ph type="ctrTitle"/>
          </p:nvPr>
        </p:nvSpPr>
        <p:spPr>
          <a:xfrm>
            <a:off x="1524000" y="301625"/>
            <a:ext cx="9959975" cy="587375"/>
          </a:xfrm>
        </p:spPr>
        <p:txBody>
          <a:bodyPr/>
          <a:lstStyle/>
          <a:p>
            <a:pPr algn="r" eaLnBrk="1" hangingPunct="1"/>
            <a:r>
              <a:rPr lang="pt-BR" altLang="pt-BR" sz="1600" b="1" dirty="0"/>
              <a:t>Avaliação de Metas Fiscais</a:t>
            </a:r>
            <a:br>
              <a:rPr lang="pt-BR" altLang="pt-BR" sz="1600" b="1" dirty="0"/>
            </a:br>
            <a:r>
              <a:rPr lang="pt-BR" altLang="pt-BR" sz="1600" b="1" dirty="0"/>
              <a:t>2º Quadrimestre 2020</a:t>
            </a:r>
          </a:p>
        </p:txBody>
      </p:sp>
      <p:sp>
        <p:nvSpPr>
          <p:cNvPr id="18435" name="Subtítulo 4"/>
          <p:cNvSpPr>
            <a:spLocks noGrp="1"/>
          </p:cNvSpPr>
          <p:nvPr>
            <p:ph type="subTitle" idx="1"/>
          </p:nvPr>
        </p:nvSpPr>
        <p:spPr>
          <a:xfrm>
            <a:off x="1608138" y="1504950"/>
            <a:ext cx="9144000" cy="693738"/>
          </a:xfrm>
        </p:spPr>
        <p:txBody>
          <a:bodyPr>
            <a:normAutofit/>
          </a:bodyPr>
          <a:lstStyle/>
          <a:p>
            <a:pPr eaLnBrk="1" hangingPunct="1"/>
            <a:r>
              <a:rPr lang="pt-BR" altLang="pt-BR" sz="3600" dirty="0"/>
              <a:t>RESULTADO ORÇAMENTÁRIOS</a:t>
            </a: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ECD31F15-B4CD-4864-A38F-FED2E7F6E9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8017855"/>
              </p:ext>
            </p:extLst>
          </p:nvPr>
        </p:nvGraphicFramePr>
        <p:xfrm>
          <a:off x="834887" y="2450479"/>
          <a:ext cx="10649088" cy="2739390"/>
        </p:xfrm>
        <a:graphic>
          <a:graphicData uri="http://schemas.openxmlformats.org/drawingml/2006/table">
            <a:tbl>
              <a:tblPr/>
              <a:tblGrid>
                <a:gridCol w="4588868">
                  <a:extLst>
                    <a:ext uri="{9D8B030D-6E8A-4147-A177-3AD203B41FA5}">
                      <a16:colId xmlns:a16="http://schemas.microsoft.com/office/drawing/2014/main" val="2652295423"/>
                    </a:ext>
                  </a:extLst>
                </a:gridCol>
                <a:gridCol w="3030110">
                  <a:extLst>
                    <a:ext uri="{9D8B030D-6E8A-4147-A177-3AD203B41FA5}">
                      <a16:colId xmlns:a16="http://schemas.microsoft.com/office/drawing/2014/main" val="1553252789"/>
                    </a:ext>
                  </a:extLst>
                </a:gridCol>
                <a:gridCol w="3030110">
                  <a:extLst>
                    <a:ext uri="{9D8B030D-6E8A-4147-A177-3AD203B41FA5}">
                      <a16:colId xmlns:a16="http://schemas.microsoft.com/office/drawing/2014/main" val="1765082377"/>
                    </a:ext>
                  </a:extLst>
                </a:gridCol>
              </a:tblGrid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pt-BR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582.587.958,03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620.306.491,55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4410784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pt-BR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DESPESAS CORRENTES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420.032.637,29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399.220.313,32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1961452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pt-BR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DESPESAS DE CAPITAL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80.859.736,67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3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106.622.183,98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4176567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pt-BR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500.892.373,96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505.842.497,30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68712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6807226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pt-BR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81.695.584,07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114.463.994,25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801238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ítulo 1"/>
          <p:cNvSpPr>
            <a:spLocks noGrp="1"/>
          </p:cNvSpPr>
          <p:nvPr>
            <p:ph type="ctrTitle"/>
          </p:nvPr>
        </p:nvSpPr>
        <p:spPr>
          <a:xfrm>
            <a:off x="1524000" y="301625"/>
            <a:ext cx="9959975" cy="587375"/>
          </a:xfrm>
        </p:spPr>
        <p:txBody>
          <a:bodyPr/>
          <a:lstStyle/>
          <a:p>
            <a:pPr algn="r" eaLnBrk="1" hangingPunct="1"/>
            <a:r>
              <a:rPr lang="pt-BR" altLang="pt-BR" sz="1600" b="1" dirty="0"/>
              <a:t>Avaliação de Metas Fiscais</a:t>
            </a:r>
            <a:br>
              <a:rPr lang="pt-BR" altLang="pt-BR" sz="1600" b="1" dirty="0"/>
            </a:br>
            <a:r>
              <a:rPr lang="pt-BR" altLang="pt-BR" sz="1600" b="1" dirty="0"/>
              <a:t>2º Quadrimestre 2020</a:t>
            </a: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417491" y="1199356"/>
            <a:ext cx="9144001" cy="5873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600" dirty="0"/>
              <a:t>Aplicação em </a:t>
            </a: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Educação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sz="3600" dirty="0"/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FE423B5F-D820-4226-AEF5-11AE755FE7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0631081"/>
              </p:ext>
            </p:extLst>
          </p:nvPr>
        </p:nvGraphicFramePr>
        <p:xfrm>
          <a:off x="1245704" y="1925673"/>
          <a:ext cx="9541566" cy="3489960"/>
        </p:xfrm>
        <a:graphic>
          <a:graphicData uri="http://schemas.openxmlformats.org/drawingml/2006/table">
            <a:tbl>
              <a:tblPr/>
              <a:tblGrid>
                <a:gridCol w="6416140">
                  <a:extLst>
                    <a:ext uri="{9D8B030D-6E8A-4147-A177-3AD203B41FA5}">
                      <a16:colId xmlns:a16="http://schemas.microsoft.com/office/drawing/2014/main" val="4248058737"/>
                    </a:ext>
                  </a:extLst>
                </a:gridCol>
                <a:gridCol w="3125426">
                  <a:extLst>
                    <a:ext uri="{9D8B030D-6E8A-4147-A177-3AD203B41FA5}">
                      <a16:colId xmlns:a16="http://schemas.microsoft.com/office/drawing/2014/main" val="3887519835"/>
                    </a:ext>
                  </a:extLst>
                </a:gridCol>
              </a:tblGrid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7961579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Receitas de Impostos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151.147.671,55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9433462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Transferências Constitucionais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221.567.327,00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919643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Deduções de Receitas Fundeb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51.251.257,97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8389014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Superávit e Restos s/Disponibilidade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-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283964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Despesas com Educação Infantil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46.717.582,28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5011138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Despesas com Ensino Fundamental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89.073.226,05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3982328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RESULTADO APURADO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22,68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934402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ítulo 1"/>
          <p:cNvSpPr>
            <a:spLocks noGrp="1"/>
          </p:cNvSpPr>
          <p:nvPr>
            <p:ph type="ctrTitle"/>
          </p:nvPr>
        </p:nvSpPr>
        <p:spPr>
          <a:xfrm>
            <a:off x="1524000" y="301625"/>
            <a:ext cx="9959975" cy="587375"/>
          </a:xfrm>
        </p:spPr>
        <p:txBody>
          <a:bodyPr/>
          <a:lstStyle/>
          <a:p>
            <a:pPr algn="r" eaLnBrk="1" hangingPunct="1"/>
            <a:r>
              <a:rPr lang="pt-BR" altLang="pt-BR" sz="1600" b="1" dirty="0"/>
              <a:t>Avaliação de Metas Fiscais</a:t>
            </a:r>
            <a:br>
              <a:rPr lang="pt-BR" altLang="pt-BR" sz="1600" b="1" dirty="0"/>
            </a:br>
            <a:r>
              <a:rPr lang="pt-BR" altLang="pt-BR" sz="1600" b="1" dirty="0"/>
              <a:t>2º Quadrimestre 2020</a:t>
            </a: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410817" y="896938"/>
            <a:ext cx="11343861" cy="8223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Aplicação em Saúde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sz="28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pt-BR" sz="18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pt-BR" sz="28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CF13535F-0782-4B6C-85A9-BB2BDC00DB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7505620"/>
              </p:ext>
            </p:extLst>
          </p:nvPr>
        </p:nvGraphicFramePr>
        <p:xfrm>
          <a:off x="410817" y="1622321"/>
          <a:ext cx="11343861" cy="4878705"/>
        </p:xfrm>
        <a:graphic>
          <a:graphicData uri="http://schemas.openxmlformats.org/drawingml/2006/table">
            <a:tbl>
              <a:tblPr/>
              <a:tblGrid>
                <a:gridCol w="7628077">
                  <a:extLst>
                    <a:ext uri="{9D8B030D-6E8A-4147-A177-3AD203B41FA5}">
                      <a16:colId xmlns:a16="http://schemas.microsoft.com/office/drawing/2014/main" val="2977918273"/>
                    </a:ext>
                  </a:extLst>
                </a:gridCol>
                <a:gridCol w="3715784">
                  <a:extLst>
                    <a:ext uri="{9D8B030D-6E8A-4147-A177-3AD203B41FA5}">
                      <a16:colId xmlns:a16="http://schemas.microsoft.com/office/drawing/2014/main" val="2437807423"/>
                    </a:ext>
                  </a:extLst>
                </a:gridCol>
              </a:tblGrid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3645525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Receitas de Impostos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151.147.671,55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9285543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Transferências Constitucionais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218.090.283,87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0920795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Atenção Básica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3.466.351,86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5135686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Assistência Hospitalar e Ambulatorial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28.556.723,54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2623051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Suporte Profilático e Terapêutico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3.183.116,47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5809398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Vigilância Sanitária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-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6510883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Vigilância Epidemiológica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190.920,64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1123960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Alimentação e Nutrição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-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5680265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Outras </a:t>
                      </a:r>
                      <a:r>
                        <a:rPr lang="pt-BR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Subfunções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36.025.583,24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3133805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(-) Dedução Despesas c/SUS e outros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6532830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(-) Restos s/Disponibilidade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901.574,51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9804014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RESULTADO APURADO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19,10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5953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ctrTitle"/>
          </p:nvPr>
        </p:nvSpPr>
        <p:spPr>
          <a:xfrm>
            <a:off x="1524000" y="301625"/>
            <a:ext cx="9959975" cy="587375"/>
          </a:xfrm>
        </p:spPr>
        <p:txBody>
          <a:bodyPr/>
          <a:lstStyle/>
          <a:p>
            <a:pPr algn="r" eaLnBrk="1" hangingPunct="1"/>
            <a:r>
              <a:rPr lang="pt-BR" altLang="pt-BR" sz="1600" b="1" dirty="0"/>
              <a:t>Avaliação de Metas Fiscais</a:t>
            </a:r>
            <a:br>
              <a:rPr lang="pt-BR" altLang="pt-BR" sz="1600" b="1" dirty="0"/>
            </a:br>
            <a:r>
              <a:rPr lang="pt-BR" altLang="pt-BR" sz="1600" b="1" dirty="0"/>
              <a:t>2º Quadrimestre 2020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F929116-D3DD-4ABC-A948-46E308333B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56522" y="2382838"/>
            <a:ext cx="9144000" cy="1655762"/>
          </a:xfrm>
        </p:spPr>
        <p:txBody>
          <a:bodyPr>
            <a:normAutofit/>
          </a:bodyPr>
          <a:lstStyle/>
          <a:p>
            <a:r>
              <a:rPr lang="pt-BR" sz="3200" dirty="0"/>
              <a:t>INFORMAÇÕES SOLICITADAS</a:t>
            </a:r>
          </a:p>
          <a:p>
            <a:r>
              <a:rPr lang="pt-BR" sz="3200" dirty="0"/>
              <a:t> EM AUDIÊNCIAS ANTERIORES</a:t>
            </a:r>
          </a:p>
        </p:txBody>
      </p:sp>
    </p:spTree>
    <p:extLst>
      <p:ext uri="{BB962C8B-B14F-4D97-AF65-F5344CB8AC3E}">
        <p14:creationId xmlns:p14="http://schemas.microsoft.com/office/powerpoint/2010/main" val="73852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ctrTitle"/>
          </p:nvPr>
        </p:nvSpPr>
        <p:spPr>
          <a:xfrm>
            <a:off x="10000211" y="176935"/>
            <a:ext cx="1916026" cy="587375"/>
          </a:xfrm>
        </p:spPr>
        <p:txBody>
          <a:bodyPr>
            <a:normAutofit fontScale="90000"/>
          </a:bodyPr>
          <a:lstStyle/>
          <a:p>
            <a:pPr algn="r" eaLnBrk="1" hangingPunct="1"/>
            <a:r>
              <a:rPr lang="pt-BR" altLang="pt-BR" sz="1600" b="1" dirty="0"/>
              <a:t>Informações solicitadas</a:t>
            </a:r>
            <a:br>
              <a:rPr lang="pt-BR" altLang="pt-BR" sz="1600" b="1" dirty="0"/>
            </a:br>
            <a:r>
              <a:rPr lang="pt-BR" altLang="pt-BR" sz="1600" b="1" dirty="0"/>
              <a:t>audiências anteriores</a:t>
            </a:r>
          </a:p>
        </p:txBody>
      </p: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FDE866AC-F864-47DE-BA78-77E36A76E5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1840867"/>
              </p:ext>
            </p:extLst>
          </p:nvPr>
        </p:nvGraphicFramePr>
        <p:xfrm>
          <a:off x="347567" y="66041"/>
          <a:ext cx="9803598" cy="64345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7735">
                  <a:extLst>
                    <a:ext uri="{9D8B030D-6E8A-4147-A177-3AD203B41FA5}">
                      <a16:colId xmlns:a16="http://schemas.microsoft.com/office/drawing/2014/main" val="3388354335"/>
                    </a:ext>
                  </a:extLst>
                </a:gridCol>
                <a:gridCol w="6935863">
                  <a:extLst>
                    <a:ext uri="{9D8B030D-6E8A-4147-A177-3AD203B41FA5}">
                      <a16:colId xmlns:a16="http://schemas.microsoft.com/office/drawing/2014/main" val="2711800002"/>
                    </a:ext>
                  </a:extLst>
                </a:gridCol>
              </a:tblGrid>
              <a:tr h="476142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bg1"/>
                          </a:solidFill>
                          <a:latin typeface="+mj-lt"/>
                        </a:rPr>
                        <a:t>Gastos com Publicidade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bg1"/>
                          </a:solidFill>
                          <a:latin typeface="+mj-lt"/>
                        </a:rPr>
                        <a:t>Município de Ponta Grossa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t-BR" sz="20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3546094"/>
                  </a:ext>
                </a:extLst>
              </a:tr>
              <a:tr h="420505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pt-BR" sz="1600" b="1" i="0" u="sng" strike="noStrike" dirty="0">
                          <a:solidFill>
                            <a:schemeClr val="bg1"/>
                          </a:solidFill>
                          <a:effectLst/>
                        </a:rPr>
                        <a:t>ANO </a:t>
                      </a:r>
                      <a:endParaRPr lang="pt-BR" sz="1600" b="1" i="0" u="sng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pt-BR" sz="1600" b="1" i="0" u="sng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Valor empenhado (R$)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9349591"/>
                  </a:ext>
                </a:extLst>
              </a:tr>
              <a:tr h="400982"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pt-BR" sz="16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pt-BR" sz="16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1.516.044,96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78451355"/>
                  </a:ext>
                </a:extLst>
              </a:tr>
              <a:tr h="473590"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pt-BR" sz="16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pt-BR" sz="16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566.789,49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26849195"/>
                  </a:ext>
                </a:extLst>
              </a:tr>
              <a:tr h="473590"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pt-BR" sz="16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pt-BR" sz="16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1.434.186,88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74114592"/>
                  </a:ext>
                </a:extLst>
              </a:tr>
              <a:tr h="473590"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pt-BR" sz="16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pt-BR" sz="16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1.307.980,48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82755423"/>
                  </a:ext>
                </a:extLst>
              </a:tr>
              <a:tr h="473590"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pt-BR" sz="16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2013</a:t>
                      </a:r>
                      <a:endParaRPr lang="pt-BR" sz="16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pt-BR" sz="16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97.908,10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11199958"/>
                  </a:ext>
                </a:extLst>
              </a:tr>
              <a:tr h="473590"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pt-BR" sz="16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</a:t>
                      </a:r>
                      <a:endParaRPr lang="pt-BR" sz="16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pt-BR" sz="16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1.846.583,06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41050282"/>
                  </a:ext>
                </a:extLst>
              </a:tr>
              <a:tr h="473590"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pt-BR" sz="16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  <a:endParaRPr lang="pt-BR" sz="16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pt-BR" sz="16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2.290.661,73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60996642"/>
                  </a:ext>
                </a:extLst>
              </a:tr>
              <a:tr h="473590"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pt-BR" sz="16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pt-BR" sz="16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pt-BR" sz="16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765.493,63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6015590"/>
                  </a:ext>
                </a:extLst>
              </a:tr>
              <a:tr h="473590"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pt-BR" sz="16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pt-BR" sz="16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pt-BR" sz="16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1.637.267,37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72467402"/>
                  </a:ext>
                </a:extLst>
              </a:tr>
              <a:tr h="473590"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pt-BR" sz="16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endParaRPr lang="pt-BR" sz="16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pt-BR" sz="16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3.998.963,55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80809267"/>
                  </a:ext>
                </a:extLst>
              </a:tr>
              <a:tr h="473590"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pt-BR" sz="16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pt-BR" sz="16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pt-BR" sz="16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4.272.333,76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21671810"/>
                  </a:ext>
                </a:extLst>
              </a:tr>
              <a:tr h="400982"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pt-BR" sz="16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pt-BR" sz="16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pt-BR" sz="16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1.599.299,07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037447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147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ctrTitle"/>
          </p:nvPr>
        </p:nvSpPr>
        <p:spPr>
          <a:xfrm>
            <a:off x="1524000" y="301625"/>
            <a:ext cx="9959975" cy="587375"/>
          </a:xfrm>
        </p:spPr>
        <p:txBody>
          <a:bodyPr/>
          <a:lstStyle/>
          <a:p>
            <a:pPr algn="r" eaLnBrk="1" hangingPunct="1"/>
            <a:r>
              <a:rPr lang="pt-BR" altLang="pt-BR" sz="1600" b="1" dirty="0"/>
              <a:t>Informações solicitadas</a:t>
            </a:r>
            <a:br>
              <a:rPr lang="pt-BR" altLang="pt-BR" sz="1600" b="1" dirty="0"/>
            </a:br>
            <a:r>
              <a:rPr lang="pt-BR" altLang="pt-BR" sz="1600" b="1" dirty="0"/>
              <a:t>audiências anteriores</a:t>
            </a: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27BEEF50-B3D7-45F0-B1EF-C38A8D957312}"/>
              </a:ext>
            </a:extLst>
          </p:cNvPr>
          <p:cNvGraphicFramePr>
            <a:graphicFrameLocks noGrp="1"/>
          </p:cNvGraphicFramePr>
          <p:nvPr/>
        </p:nvGraphicFramePr>
        <p:xfrm>
          <a:off x="877958" y="990738"/>
          <a:ext cx="10863470" cy="709228"/>
        </p:xfrm>
        <a:graphic>
          <a:graphicData uri="http://schemas.openxmlformats.org/drawingml/2006/table">
            <a:tbl>
              <a:tblPr/>
              <a:tblGrid>
                <a:gridCol w="10863470">
                  <a:extLst>
                    <a:ext uri="{9D8B030D-6E8A-4147-A177-3AD203B41FA5}">
                      <a16:colId xmlns:a16="http://schemas.microsoft.com/office/drawing/2014/main" val="4053376461"/>
                    </a:ext>
                  </a:extLst>
                </a:gridCol>
              </a:tblGrid>
              <a:tr h="354614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Schoolbook" panose="02040604050505020304" pitchFamily="18" charset="0"/>
                        </a:rPr>
                        <a:t>Valores Recebidos  de  Auxílio financeiro – LC 173/2020</a:t>
                      </a:r>
                    </a:p>
                  </a:txBody>
                  <a:tcPr marL="8005" marR="8005" marT="80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8181641"/>
                  </a:ext>
                </a:extLst>
              </a:tr>
              <a:tr h="354614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Schoolbook" panose="02040604050505020304" pitchFamily="18" charset="0"/>
                        </a:rPr>
                        <a:t>Município de Ponta Grossa</a:t>
                      </a:r>
                    </a:p>
                  </a:txBody>
                  <a:tcPr marL="8005" marR="8005" marT="80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6721496"/>
                  </a:ext>
                </a:extLst>
              </a:tr>
            </a:tbl>
          </a:graphicData>
        </a:graphic>
      </p:graphicFrame>
      <p:graphicFrame>
        <p:nvGraphicFramePr>
          <p:cNvPr id="13" name="Tabela 13">
            <a:extLst>
              <a:ext uri="{FF2B5EF4-FFF2-40B4-BE49-F238E27FC236}">
                <a16:creationId xmlns:a16="http://schemas.microsoft.com/office/drawing/2014/main" id="{A1CB80A9-3815-4C14-9973-5F59E1127F4D}"/>
              </a:ext>
            </a:extLst>
          </p:cNvPr>
          <p:cNvGraphicFramePr>
            <a:graphicFrameLocks noGrp="1"/>
          </p:cNvGraphicFramePr>
          <p:nvPr/>
        </p:nvGraphicFramePr>
        <p:xfrm>
          <a:off x="877958" y="1814956"/>
          <a:ext cx="10863471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5172">
                  <a:extLst>
                    <a:ext uri="{9D8B030D-6E8A-4147-A177-3AD203B41FA5}">
                      <a16:colId xmlns:a16="http://schemas.microsoft.com/office/drawing/2014/main" val="4136071754"/>
                    </a:ext>
                  </a:extLst>
                </a:gridCol>
                <a:gridCol w="5425974">
                  <a:extLst>
                    <a:ext uri="{9D8B030D-6E8A-4147-A177-3AD203B41FA5}">
                      <a16:colId xmlns:a16="http://schemas.microsoft.com/office/drawing/2014/main" val="602093666"/>
                    </a:ext>
                  </a:extLst>
                </a:gridCol>
                <a:gridCol w="2472325">
                  <a:extLst>
                    <a:ext uri="{9D8B030D-6E8A-4147-A177-3AD203B41FA5}">
                      <a16:colId xmlns:a16="http://schemas.microsoft.com/office/drawing/2014/main" val="26496521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Data do Repasse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Natureza do Repasse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Valor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1955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09/06/2020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/>
                        <a:t>Auxílio a despesas do  COVID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/>
                        <a:t>1.273.594,53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45637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09/06/2020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/>
                        <a:t>Recomposição de Receitas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/>
                        <a:t>8.942.546,45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33172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13/07/2020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/>
                        <a:t>Auxílio a despesas do  COVID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/>
                        <a:t>1.273.594,53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755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13/07/2020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/>
                        <a:t>Recomposição de Receitas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/>
                        <a:t>8.942.546,45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60140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12/08/2020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/>
                        <a:t>Auxílio a despesas do  COVID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/>
                        <a:t>1.273.594,53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21415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12/08/2020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/>
                        <a:t>Recomposição de Receitas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/>
                        <a:t>8.942.546,45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40062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11/09/2020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/>
                        <a:t>Auxílio a despesas do  COVID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/>
                        <a:t>1.273.594,53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18636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11/09/2020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/>
                        <a:t>Recomposição de Receitas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/>
                        <a:t>8.942.546,45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49515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="1" dirty="0"/>
                        <a:t>40.864.563,92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9585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95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959975" cy="587375"/>
          </a:xfrm>
        </p:spPr>
        <p:txBody>
          <a:bodyPr/>
          <a:lstStyle/>
          <a:p>
            <a:pPr algn="r" eaLnBrk="1" hangingPunct="1"/>
            <a:r>
              <a:rPr lang="pt-BR" altLang="pt-BR" sz="1600" b="1" dirty="0"/>
              <a:t>Informações solicitadas</a:t>
            </a:r>
            <a:br>
              <a:rPr lang="pt-BR" altLang="pt-BR" sz="1600" b="1" dirty="0"/>
            </a:br>
            <a:r>
              <a:rPr lang="pt-BR" altLang="pt-BR" sz="1600" b="1" dirty="0"/>
              <a:t>audiências anteriores</a:t>
            </a: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7AD8E79C-CB91-47C5-987A-90C9CB99FEFB}"/>
              </a:ext>
            </a:extLst>
          </p:cNvPr>
          <p:cNvGraphicFramePr>
            <a:graphicFrameLocks noGrp="1"/>
          </p:cNvGraphicFramePr>
          <p:nvPr/>
        </p:nvGraphicFramePr>
        <p:xfrm>
          <a:off x="708025" y="587375"/>
          <a:ext cx="10654748" cy="5980240"/>
        </p:xfrm>
        <a:graphic>
          <a:graphicData uri="http://schemas.openxmlformats.org/drawingml/2006/table">
            <a:tbl>
              <a:tblPr/>
              <a:tblGrid>
                <a:gridCol w="1375374">
                  <a:extLst>
                    <a:ext uri="{9D8B030D-6E8A-4147-A177-3AD203B41FA5}">
                      <a16:colId xmlns:a16="http://schemas.microsoft.com/office/drawing/2014/main" val="1972528240"/>
                    </a:ext>
                  </a:extLst>
                </a:gridCol>
                <a:gridCol w="1110880">
                  <a:extLst>
                    <a:ext uri="{9D8B030D-6E8A-4147-A177-3AD203B41FA5}">
                      <a16:colId xmlns:a16="http://schemas.microsoft.com/office/drawing/2014/main" val="1521506038"/>
                    </a:ext>
                  </a:extLst>
                </a:gridCol>
                <a:gridCol w="5007776">
                  <a:extLst>
                    <a:ext uri="{9D8B030D-6E8A-4147-A177-3AD203B41FA5}">
                      <a16:colId xmlns:a16="http://schemas.microsoft.com/office/drawing/2014/main" val="1365672471"/>
                    </a:ext>
                  </a:extLst>
                </a:gridCol>
                <a:gridCol w="3160718">
                  <a:extLst>
                    <a:ext uri="{9D8B030D-6E8A-4147-A177-3AD203B41FA5}">
                      <a16:colId xmlns:a16="http://schemas.microsoft.com/office/drawing/2014/main" val="3833996532"/>
                    </a:ext>
                  </a:extLst>
                </a:gridCol>
              </a:tblGrid>
              <a:tr h="354614"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pt-BR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Schoolbook" panose="02040604050505020304" pitchFamily="18" charset="0"/>
                        </a:rPr>
                        <a:t>Valores aplicados (R$) – Auxílio financeiro – LC 173/2020</a:t>
                      </a:r>
                    </a:p>
                  </a:txBody>
                  <a:tcPr marL="8005" marR="8005" marT="80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3133231"/>
                  </a:ext>
                </a:extLst>
              </a:tr>
              <a:tr h="354614"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pt-BR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Schoolbook" panose="02040604050505020304" pitchFamily="18" charset="0"/>
                        </a:rPr>
                        <a:t>Município de Ponta Grossa</a:t>
                      </a:r>
                    </a:p>
                  </a:txBody>
                  <a:tcPr marL="8005" marR="8005" marT="80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4083233"/>
                  </a:ext>
                </a:extLst>
              </a:tr>
              <a:tr h="298884"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pt-BR" sz="2400" b="1" i="0" u="sng" strike="noStrike" dirty="0">
                          <a:solidFill>
                            <a:srgbClr val="FFFFFF"/>
                          </a:solidFill>
                          <a:effectLst/>
                          <a:latin typeface="Century Schoolbook" panose="02040604050505020304" pitchFamily="18" charset="0"/>
                        </a:rPr>
                        <a:t>PMPG</a:t>
                      </a:r>
                    </a:p>
                  </a:txBody>
                  <a:tcPr marL="8005" marR="8005" marT="8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7518983"/>
                  </a:ext>
                </a:extLst>
              </a:tr>
              <a:tr h="340886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400" b="1" i="0" u="sng" strike="noStrike">
                          <a:solidFill>
                            <a:srgbClr val="FFFFFF"/>
                          </a:solidFill>
                          <a:effectLst/>
                          <a:latin typeface="Century Schoolbook" panose="02040604050505020304" pitchFamily="18" charset="0"/>
                        </a:rPr>
                        <a:t>Parcela </a:t>
                      </a:r>
                    </a:p>
                  </a:txBody>
                  <a:tcPr marL="8005" marR="8005" marT="8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400" b="1" i="0" u="sng" strike="noStrike">
                          <a:solidFill>
                            <a:srgbClr val="FFFFFF"/>
                          </a:solidFill>
                          <a:effectLst/>
                          <a:latin typeface="Century Schoolbook" panose="02040604050505020304" pitchFamily="18" charset="0"/>
                        </a:rPr>
                        <a:t>Fonte</a:t>
                      </a:r>
                    </a:p>
                  </a:txBody>
                  <a:tcPr marL="8005" marR="8005" marT="800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400" b="1" i="0" u="sng" strike="noStrike" dirty="0">
                          <a:solidFill>
                            <a:srgbClr val="FFFFFF"/>
                          </a:solidFill>
                          <a:effectLst/>
                          <a:latin typeface="Century Schoolbook" panose="02040604050505020304" pitchFamily="18" charset="0"/>
                        </a:rPr>
                        <a:t>Elemento de despesa</a:t>
                      </a:r>
                    </a:p>
                  </a:txBody>
                  <a:tcPr marL="8005" marR="8005" marT="800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400" b="1" i="0" u="sng" strike="noStrike" dirty="0">
                          <a:solidFill>
                            <a:srgbClr val="FFFFFF"/>
                          </a:solidFill>
                          <a:effectLst/>
                          <a:latin typeface="Century Schoolbook" panose="02040604050505020304" pitchFamily="18" charset="0"/>
                        </a:rPr>
                        <a:t>R$</a:t>
                      </a:r>
                    </a:p>
                  </a:txBody>
                  <a:tcPr marL="8005" marR="8005" marT="800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412046"/>
                  </a:ext>
                </a:extLst>
              </a:tr>
              <a:tr h="340886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400" b="1" i="0" u="none" strike="noStrike">
                          <a:solidFill>
                            <a:srgbClr val="305496"/>
                          </a:solidFill>
                          <a:effectLst/>
                          <a:latin typeface="Century Schoolbook" panose="02040604050505020304" pitchFamily="18" charset="0"/>
                        </a:rPr>
                        <a:t>1</a:t>
                      </a:r>
                    </a:p>
                  </a:txBody>
                  <a:tcPr marL="8005" marR="8005" marT="800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400" b="0" i="0" u="none" strike="noStrike" dirty="0">
                          <a:solidFill>
                            <a:srgbClr val="305496"/>
                          </a:solidFill>
                          <a:effectLst/>
                          <a:latin typeface="Century Schoolbook" panose="02040604050505020304" pitchFamily="18" charset="0"/>
                        </a:rPr>
                        <a:t>31</a:t>
                      </a:r>
                    </a:p>
                  </a:txBody>
                  <a:tcPr marL="8005" marR="8005" marT="800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0" i="0" u="none" strike="noStrike" dirty="0">
                          <a:solidFill>
                            <a:srgbClr val="305496"/>
                          </a:solidFill>
                          <a:effectLst/>
                          <a:latin typeface="Century Schoolbook" panose="02040604050505020304" pitchFamily="18" charset="0"/>
                        </a:rPr>
                        <a:t>Folha de pagamento</a:t>
                      </a:r>
                    </a:p>
                  </a:txBody>
                  <a:tcPr marL="8005" marR="8005" marT="800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400" b="0" i="0" u="none" strike="noStrike" dirty="0">
                          <a:solidFill>
                            <a:srgbClr val="305496"/>
                          </a:solidFill>
                          <a:effectLst/>
                          <a:latin typeface="Century Schoolbook" panose="02040604050505020304" pitchFamily="18" charset="0"/>
                        </a:rPr>
                        <a:t>6.376.000,00</a:t>
                      </a:r>
                    </a:p>
                  </a:txBody>
                  <a:tcPr marL="8005" marR="8005" marT="800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5557988"/>
                  </a:ext>
                </a:extLst>
              </a:tr>
              <a:tr h="340886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400" b="1" i="0" u="none" strike="noStrike">
                          <a:solidFill>
                            <a:srgbClr val="305496"/>
                          </a:solidFill>
                          <a:effectLst/>
                          <a:latin typeface="Century Schoolbook" panose="02040604050505020304" pitchFamily="18" charset="0"/>
                        </a:rPr>
                        <a:t>2</a:t>
                      </a:r>
                    </a:p>
                  </a:txBody>
                  <a:tcPr marL="8005" marR="8005" marT="800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400" b="0" i="0" u="none" strike="noStrike">
                          <a:solidFill>
                            <a:srgbClr val="305496"/>
                          </a:solidFill>
                          <a:effectLst/>
                          <a:latin typeface="Century Schoolbook" panose="02040604050505020304" pitchFamily="18" charset="0"/>
                        </a:rPr>
                        <a:t>31</a:t>
                      </a:r>
                    </a:p>
                  </a:txBody>
                  <a:tcPr marL="8005" marR="8005" marT="800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0" i="0" u="none" strike="noStrike" dirty="0">
                          <a:solidFill>
                            <a:srgbClr val="305496"/>
                          </a:solidFill>
                          <a:effectLst/>
                          <a:latin typeface="Century Schoolbook" panose="02040604050505020304" pitchFamily="18" charset="0"/>
                        </a:rPr>
                        <a:t>Folha de pagamento</a:t>
                      </a:r>
                    </a:p>
                  </a:txBody>
                  <a:tcPr marL="8005" marR="8005" marT="800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400" b="0" i="0" u="none" strike="noStrike" dirty="0">
                          <a:solidFill>
                            <a:srgbClr val="305496"/>
                          </a:solidFill>
                          <a:effectLst/>
                          <a:latin typeface="Century Schoolbook" panose="02040604050505020304" pitchFamily="18" charset="0"/>
                        </a:rPr>
                        <a:t>6.478.000,00</a:t>
                      </a:r>
                    </a:p>
                  </a:txBody>
                  <a:tcPr marL="8005" marR="8005" marT="800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7224598"/>
                  </a:ext>
                </a:extLst>
              </a:tr>
              <a:tr h="340886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400" b="1" i="0" u="none" strike="noStrike">
                          <a:solidFill>
                            <a:srgbClr val="305496"/>
                          </a:solidFill>
                          <a:effectLst/>
                          <a:latin typeface="Century Schoolbook" panose="02040604050505020304" pitchFamily="18" charset="0"/>
                        </a:rPr>
                        <a:t>3</a:t>
                      </a:r>
                    </a:p>
                  </a:txBody>
                  <a:tcPr marL="8005" marR="8005" marT="800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400" b="0" i="0" u="none" strike="noStrike">
                          <a:solidFill>
                            <a:srgbClr val="305496"/>
                          </a:solidFill>
                          <a:effectLst/>
                          <a:latin typeface="Century Schoolbook" panose="02040604050505020304" pitchFamily="18" charset="0"/>
                        </a:rPr>
                        <a:t>31</a:t>
                      </a:r>
                    </a:p>
                  </a:txBody>
                  <a:tcPr marL="8005" marR="8005" marT="800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0" i="0" u="none" strike="noStrike" dirty="0">
                          <a:solidFill>
                            <a:srgbClr val="305496"/>
                          </a:solidFill>
                          <a:effectLst/>
                          <a:latin typeface="Century Schoolbook" panose="02040604050505020304" pitchFamily="18" charset="0"/>
                        </a:rPr>
                        <a:t>Folha de pagamento</a:t>
                      </a:r>
                    </a:p>
                  </a:txBody>
                  <a:tcPr marL="8005" marR="8005" marT="800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400" b="0" i="0" u="none" strike="noStrike">
                          <a:solidFill>
                            <a:srgbClr val="305496"/>
                          </a:solidFill>
                          <a:effectLst/>
                          <a:latin typeface="Century Schoolbook" panose="02040604050505020304" pitchFamily="18" charset="0"/>
                        </a:rPr>
                        <a:t>6.478.000,00</a:t>
                      </a:r>
                    </a:p>
                  </a:txBody>
                  <a:tcPr marL="8005" marR="8005" marT="800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9082017"/>
                  </a:ext>
                </a:extLst>
              </a:tr>
              <a:tr h="340886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400" b="1" i="0" u="none" strike="noStrike">
                          <a:solidFill>
                            <a:srgbClr val="305496"/>
                          </a:solidFill>
                          <a:effectLst/>
                          <a:latin typeface="Century Schoolbook" panose="02040604050505020304" pitchFamily="18" charset="0"/>
                        </a:rPr>
                        <a:t>4</a:t>
                      </a:r>
                    </a:p>
                  </a:txBody>
                  <a:tcPr marL="8005" marR="8005" marT="800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0" i="0" u="none" strike="noStrike">
                          <a:solidFill>
                            <a:srgbClr val="305496"/>
                          </a:solidFill>
                          <a:effectLst/>
                          <a:latin typeface="Century Schoolbook" panose="02040604050505020304" pitchFamily="18" charset="0"/>
                        </a:rPr>
                        <a:t>31</a:t>
                      </a:r>
                    </a:p>
                  </a:txBody>
                  <a:tcPr marL="8005" marR="8005" marT="800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0" i="0" u="none" strike="noStrike" dirty="0">
                          <a:solidFill>
                            <a:srgbClr val="305496"/>
                          </a:solidFill>
                          <a:effectLst/>
                          <a:latin typeface="Century Schoolbook" panose="02040604050505020304" pitchFamily="18" charset="0"/>
                        </a:rPr>
                        <a:t>Folha de pagamento</a:t>
                      </a:r>
                    </a:p>
                  </a:txBody>
                  <a:tcPr marL="8005" marR="8005" marT="800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0" i="0" u="none" strike="noStrike">
                          <a:solidFill>
                            <a:srgbClr val="305496"/>
                          </a:solidFill>
                          <a:effectLst/>
                          <a:latin typeface="Century Schoolbook" panose="02040604050505020304" pitchFamily="18" charset="0"/>
                        </a:rPr>
                        <a:t>5.225.460,00</a:t>
                      </a:r>
                    </a:p>
                  </a:txBody>
                  <a:tcPr marL="8005" marR="8005" marT="800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6257153"/>
                  </a:ext>
                </a:extLst>
              </a:tr>
              <a:tr h="354614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400" b="1" i="0" u="none" strike="noStrike">
                          <a:solidFill>
                            <a:srgbClr val="305496"/>
                          </a:solidFill>
                          <a:effectLst/>
                          <a:latin typeface="Century Schoolbook" panose="02040604050505020304" pitchFamily="18" charset="0"/>
                        </a:rPr>
                        <a:t>Total</a:t>
                      </a:r>
                    </a:p>
                  </a:txBody>
                  <a:tcPr marL="8005" marR="8005" marT="800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b="0" i="0" u="none" strike="noStrike">
                          <a:solidFill>
                            <a:srgbClr val="305496"/>
                          </a:solidFill>
                          <a:effectLst/>
                          <a:latin typeface="Century Schoolbook" panose="02040604050505020304" pitchFamily="18" charset="0"/>
                        </a:rPr>
                        <a:t> </a:t>
                      </a:r>
                    </a:p>
                  </a:txBody>
                  <a:tcPr marL="8005" marR="8005" marT="800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b="0" i="0" u="none" strike="noStrike" dirty="0">
                          <a:solidFill>
                            <a:srgbClr val="305496"/>
                          </a:solidFill>
                          <a:effectLst/>
                          <a:latin typeface="Century Schoolbook" panose="02040604050505020304" pitchFamily="18" charset="0"/>
                        </a:rPr>
                        <a:t> </a:t>
                      </a:r>
                    </a:p>
                  </a:txBody>
                  <a:tcPr marL="8005" marR="8005" marT="800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i="0" u="none" strike="noStrike">
                          <a:solidFill>
                            <a:srgbClr val="305496"/>
                          </a:solidFill>
                          <a:effectLst/>
                          <a:latin typeface="Century Schoolbook" panose="02040604050505020304" pitchFamily="18" charset="0"/>
                        </a:rPr>
                        <a:t>24.557.460,00</a:t>
                      </a:r>
                    </a:p>
                  </a:txBody>
                  <a:tcPr marL="8005" marR="8005" marT="800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221557"/>
                  </a:ext>
                </a:extLst>
              </a:tr>
              <a:tr h="261490"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pt-BR" sz="2400" b="1" i="0" u="sng" strike="noStrike" dirty="0">
                          <a:solidFill>
                            <a:srgbClr val="FFFFFF"/>
                          </a:solidFill>
                          <a:effectLst/>
                          <a:latin typeface="Century Schoolbook" panose="02040604050505020304" pitchFamily="18" charset="0"/>
                        </a:rPr>
                        <a:t>ASSISTÊNCIA SOCIAL</a:t>
                      </a:r>
                    </a:p>
                  </a:txBody>
                  <a:tcPr marL="8005" marR="8005" marT="800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3503301"/>
                  </a:ext>
                </a:extLst>
              </a:tr>
              <a:tr h="266916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400" b="1" i="0" u="sng" strike="noStrike">
                          <a:solidFill>
                            <a:srgbClr val="FFFFFF"/>
                          </a:solidFill>
                          <a:effectLst/>
                          <a:latin typeface="Century Schoolbook" panose="02040604050505020304" pitchFamily="18" charset="0"/>
                        </a:rPr>
                        <a:t>Parcela </a:t>
                      </a:r>
                    </a:p>
                  </a:txBody>
                  <a:tcPr marL="8005" marR="8005" marT="800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400" b="1" i="0" u="sng" strike="noStrike">
                          <a:solidFill>
                            <a:srgbClr val="FFFFFF"/>
                          </a:solidFill>
                          <a:effectLst/>
                          <a:latin typeface="Century Schoolbook" panose="02040604050505020304" pitchFamily="18" charset="0"/>
                        </a:rPr>
                        <a:t>Fonte</a:t>
                      </a:r>
                    </a:p>
                  </a:txBody>
                  <a:tcPr marL="8005" marR="8005" marT="800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400" b="1" i="0" u="sng" strike="noStrike" dirty="0">
                          <a:solidFill>
                            <a:srgbClr val="FFFFFF"/>
                          </a:solidFill>
                          <a:effectLst/>
                          <a:latin typeface="Century Schoolbook" panose="02040604050505020304" pitchFamily="18" charset="0"/>
                        </a:rPr>
                        <a:t>Elemento de despesa</a:t>
                      </a:r>
                    </a:p>
                  </a:txBody>
                  <a:tcPr marL="8005" marR="8005" marT="800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400" b="1" i="0" u="sng" strike="noStrike">
                          <a:solidFill>
                            <a:srgbClr val="FFFFFF"/>
                          </a:solidFill>
                          <a:effectLst/>
                          <a:latin typeface="Century Schoolbook" panose="02040604050505020304" pitchFamily="18" charset="0"/>
                        </a:rPr>
                        <a:t>R$</a:t>
                      </a:r>
                    </a:p>
                  </a:txBody>
                  <a:tcPr marL="8005" marR="8005" marT="800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7858815"/>
                  </a:ext>
                </a:extLst>
              </a:tr>
              <a:tr h="354614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400" b="1" i="0" u="none" strike="noStrike">
                          <a:solidFill>
                            <a:srgbClr val="305496"/>
                          </a:solidFill>
                          <a:effectLst/>
                          <a:latin typeface="Century Schoolbook" panose="02040604050505020304" pitchFamily="18" charset="0"/>
                        </a:rPr>
                        <a:t>1</a:t>
                      </a:r>
                    </a:p>
                  </a:txBody>
                  <a:tcPr marL="8005" marR="8005" marT="800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400" b="0" i="0" u="none" strike="noStrike">
                          <a:solidFill>
                            <a:srgbClr val="305496"/>
                          </a:solidFill>
                          <a:effectLst/>
                          <a:latin typeface="Century Schoolbook" panose="02040604050505020304" pitchFamily="18" charset="0"/>
                        </a:rPr>
                        <a:t>1055</a:t>
                      </a:r>
                    </a:p>
                  </a:txBody>
                  <a:tcPr marL="8005" marR="8005" marT="800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0" i="0" u="none" strike="noStrike" dirty="0">
                          <a:solidFill>
                            <a:srgbClr val="305496"/>
                          </a:solidFill>
                          <a:effectLst/>
                          <a:latin typeface="Century Schoolbook" panose="02040604050505020304" pitchFamily="18" charset="0"/>
                        </a:rPr>
                        <a:t>Folha de pagamento</a:t>
                      </a:r>
                    </a:p>
                  </a:txBody>
                  <a:tcPr marL="8005" marR="8005" marT="800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400" b="0" i="0" u="none" strike="noStrike">
                          <a:solidFill>
                            <a:srgbClr val="305496"/>
                          </a:solidFill>
                          <a:effectLst/>
                          <a:latin typeface="Century Schoolbook" panose="02040604050505020304" pitchFamily="18" charset="0"/>
                        </a:rPr>
                        <a:t>260.858,58</a:t>
                      </a:r>
                    </a:p>
                  </a:txBody>
                  <a:tcPr marL="8005" marR="8005" marT="800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5353523"/>
                  </a:ext>
                </a:extLst>
              </a:tr>
              <a:tr h="354614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400" b="1" i="0" u="none" strike="noStrike">
                          <a:solidFill>
                            <a:srgbClr val="305496"/>
                          </a:solidFill>
                          <a:effectLst/>
                          <a:latin typeface="Century Schoolbook" panose="02040604050505020304" pitchFamily="18" charset="0"/>
                        </a:rPr>
                        <a:t>2</a:t>
                      </a:r>
                    </a:p>
                  </a:txBody>
                  <a:tcPr marL="8005" marR="8005" marT="800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400" b="0" i="0" u="none" strike="noStrike">
                          <a:solidFill>
                            <a:srgbClr val="305496"/>
                          </a:solidFill>
                          <a:effectLst/>
                          <a:latin typeface="Century Schoolbook" panose="02040604050505020304" pitchFamily="18" charset="0"/>
                        </a:rPr>
                        <a:t>1055</a:t>
                      </a:r>
                    </a:p>
                  </a:txBody>
                  <a:tcPr marL="8005" marR="8005" marT="800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0" i="0" u="none" strike="noStrike" dirty="0">
                          <a:solidFill>
                            <a:srgbClr val="305496"/>
                          </a:solidFill>
                          <a:effectLst/>
                          <a:latin typeface="Century Schoolbook" panose="02040604050505020304" pitchFamily="18" charset="0"/>
                        </a:rPr>
                        <a:t>Material de Consumo</a:t>
                      </a:r>
                    </a:p>
                  </a:txBody>
                  <a:tcPr marL="8005" marR="8005" marT="800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400" b="0" i="0" u="none" strike="noStrike" dirty="0">
                          <a:solidFill>
                            <a:srgbClr val="305496"/>
                          </a:solidFill>
                          <a:effectLst/>
                          <a:latin typeface="Century Schoolbook" panose="02040604050505020304" pitchFamily="18" charset="0"/>
                        </a:rPr>
                        <a:t>273.594,53</a:t>
                      </a:r>
                    </a:p>
                  </a:txBody>
                  <a:tcPr marL="8005" marR="8005" marT="800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9390455"/>
                  </a:ext>
                </a:extLst>
              </a:tr>
              <a:tr h="354614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400" b="1" i="0" u="none" strike="noStrike">
                          <a:solidFill>
                            <a:srgbClr val="305496"/>
                          </a:solidFill>
                          <a:effectLst/>
                          <a:latin typeface="Century Schoolbook" panose="02040604050505020304" pitchFamily="18" charset="0"/>
                        </a:rPr>
                        <a:t>3</a:t>
                      </a:r>
                    </a:p>
                  </a:txBody>
                  <a:tcPr marL="8005" marR="8005" marT="800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400" b="0" i="0" u="none" strike="noStrike">
                          <a:solidFill>
                            <a:srgbClr val="305496"/>
                          </a:solidFill>
                          <a:effectLst/>
                          <a:latin typeface="Century Schoolbook" panose="02040604050505020304" pitchFamily="18" charset="0"/>
                        </a:rPr>
                        <a:t>1055</a:t>
                      </a:r>
                    </a:p>
                  </a:txBody>
                  <a:tcPr marL="8005" marR="8005" marT="800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0" i="0" u="none" strike="noStrike">
                          <a:solidFill>
                            <a:srgbClr val="305496"/>
                          </a:solidFill>
                          <a:effectLst/>
                          <a:latin typeface="Century Schoolbook" panose="02040604050505020304" pitchFamily="18" charset="0"/>
                        </a:rPr>
                        <a:t>Folha de pagamento</a:t>
                      </a:r>
                    </a:p>
                  </a:txBody>
                  <a:tcPr marL="8005" marR="8005" marT="800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400" b="0" i="0" u="none" strike="noStrike" dirty="0">
                          <a:solidFill>
                            <a:srgbClr val="305496"/>
                          </a:solidFill>
                          <a:effectLst/>
                          <a:latin typeface="Century Schoolbook" panose="02040604050505020304" pitchFamily="18" charset="0"/>
                        </a:rPr>
                        <a:t>260.858,59</a:t>
                      </a:r>
                    </a:p>
                  </a:txBody>
                  <a:tcPr marL="8005" marR="8005" marT="800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9279405"/>
                  </a:ext>
                </a:extLst>
              </a:tr>
              <a:tr h="354614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400" b="1" i="0" u="none" strike="noStrike">
                          <a:solidFill>
                            <a:srgbClr val="305496"/>
                          </a:solidFill>
                          <a:effectLst/>
                          <a:latin typeface="Century Schoolbook" panose="02040604050505020304" pitchFamily="18" charset="0"/>
                        </a:rPr>
                        <a:t>4</a:t>
                      </a:r>
                    </a:p>
                  </a:txBody>
                  <a:tcPr marL="8005" marR="8005" marT="800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0" i="0" u="none" strike="noStrike">
                          <a:solidFill>
                            <a:srgbClr val="305496"/>
                          </a:solidFill>
                          <a:effectLst/>
                          <a:latin typeface="Century Schoolbook" panose="02040604050505020304" pitchFamily="18" charset="0"/>
                        </a:rPr>
                        <a:t>1055</a:t>
                      </a:r>
                    </a:p>
                  </a:txBody>
                  <a:tcPr marL="8005" marR="8005" marT="800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0" i="0" u="none" strike="noStrike">
                          <a:solidFill>
                            <a:srgbClr val="305496"/>
                          </a:solidFill>
                          <a:effectLst/>
                          <a:latin typeface="Century Schoolbook" panose="02040604050505020304" pitchFamily="18" charset="0"/>
                        </a:rPr>
                        <a:t>Folha de pagamento</a:t>
                      </a:r>
                    </a:p>
                  </a:txBody>
                  <a:tcPr marL="8005" marR="8005" marT="800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0" i="0" u="none" strike="noStrike" dirty="0">
                          <a:solidFill>
                            <a:srgbClr val="305496"/>
                          </a:solidFill>
                          <a:effectLst/>
                          <a:latin typeface="Century Schoolbook" panose="02040604050505020304" pitchFamily="18" charset="0"/>
                        </a:rPr>
                        <a:t>264.189,24</a:t>
                      </a:r>
                    </a:p>
                  </a:txBody>
                  <a:tcPr marL="8005" marR="8005" marT="800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885950"/>
                  </a:ext>
                </a:extLst>
              </a:tr>
              <a:tr h="354614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400" b="1" i="0" u="none" strike="noStrike">
                          <a:solidFill>
                            <a:srgbClr val="305496"/>
                          </a:solidFill>
                          <a:effectLst/>
                          <a:latin typeface="Century Schoolbook" panose="02040604050505020304" pitchFamily="18" charset="0"/>
                        </a:rPr>
                        <a:t>Total</a:t>
                      </a:r>
                    </a:p>
                  </a:txBody>
                  <a:tcPr marL="8005" marR="8005" marT="800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b="0" i="0" u="none" strike="noStrike">
                          <a:solidFill>
                            <a:srgbClr val="305496"/>
                          </a:solidFill>
                          <a:effectLst/>
                          <a:latin typeface="Century Schoolbook" panose="02040604050505020304" pitchFamily="18" charset="0"/>
                        </a:rPr>
                        <a:t> </a:t>
                      </a:r>
                    </a:p>
                  </a:txBody>
                  <a:tcPr marL="8005" marR="8005" marT="800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b="0" i="0" u="none" strike="noStrike">
                          <a:solidFill>
                            <a:srgbClr val="305496"/>
                          </a:solidFill>
                          <a:effectLst/>
                          <a:latin typeface="Century Schoolbook" panose="02040604050505020304" pitchFamily="18" charset="0"/>
                        </a:rPr>
                        <a:t> </a:t>
                      </a:r>
                    </a:p>
                  </a:txBody>
                  <a:tcPr marL="8005" marR="8005" marT="800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i="0" u="none" strike="noStrike" dirty="0">
                          <a:solidFill>
                            <a:srgbClr val="305496"/>
                          </a:solidFill>
                          <a:effectLst/>
                          <a:latin typeface="Century Schoolbook" panose="02040604050505020304" pitchFamily="18" charset="0"/>
                        </a:rPr>
                        <a:t>1.059.500,94</a:t>
                      </a:r>
                    </a:p>
                  </a:txBody>
                  <a:tcPr marL="8005" marR="8005" marT="800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71350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66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ctrTitle"/>
          </p:nvPr>
        </p:nvSpPr>
        <p:spPr>
          <a:xfrm>
            <a:off x="1524000" y="301625"/>
            <a:ext cx="9959975" cy="587375"/>
          </a:xfrm>
        </p:spPr>
        <p:txBody>
          <a:bodyPr/>
          <a:lstStyle/>
          <a:p>
            <a:pPr algn="r" eaLnBrk="1" hangingPunct="1"/>
            <a:r>
              <a:rPr lang="pt-BR" altLang="pt-BR" sz="1600" b="1" dirty="0"/>
              <a:t>Informações solicitadas</a:t>
            </a:r>
            <a:br>
              <a:rPr lang="pt-BR" altLang="pt-BR" sz="1600" b="1" dirty="0"/>
            </a:br>
            <a:r>
              <a:rPr lang="pt-BR" altLang="pt-BR" sz="1600" b="1" dirty="0"/>
              <a:t>audiências anteriores</a:t>
            </a: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3076D41F-1062-46D7-A20E-B3E02B4D2608}"/>
              </a:ext>
            </a:extLst>
          </p:cNvPr>
          <p:cNvGraphicFramePr>
            <a:graphicFrameLocks noGrp="1"/>
          </p:cNvGraphicFramePr>
          <p:nvPr/>
        </p:nvGraphicFramePr>
        <p:xfrm>
          <a:off x="543339" y="1631370"/>
          <a:ext cx="10940636" cy="4572514"/>
        </p:xfrm>
        <a:graphic>
          <a:graphicData uri="http://schemas.openxmlformats.org/drawingml/2006/table">
            <a:tbl>
              <a:tblPr/>
              <a:tblGrid>
                <a:gridCol w="1577475">
                  <a:extLst>
                    <a:ext uri="{9D8B030D-6E8A-4147-A177-3AD203B41FA5}">
                      <a16:colId xmlns:a16="http://schemas.microsoft.com/office/drawing/2014/main" val="3400846226"/>
                    </a:ext>
                  </a:extLst>
                </a:gridCol>
                <a:gridCol w="1152738">
                  <a:extLst>
                    <a:ext uri="{9D8B030D-6E8A-4147-A177-3AD203B41FA5}">
                      <a16:colId xmlns:a16="http://schemas.microsoft.com/office/drawing/2014/main" val="2347085822"/>
                    </a:ext>
                  </a:extLst>
                </a:gridCol>
                <a:gridCol w="5886176">
                  <a:extLst>
                    <a:ext uri="{9D8B030D-6E8A-4147-A177-3AD203B41FA5}">
                      <a16:colId xmlns:a16="http://schemas.microsoft.com/office/drawing/2014/main" val="4294310982"/>
                    </a:ext>
                  </a:extLst>
                </a:gridCol>
                <a:gridCol w="2324247">
                  <a:extLst>
                    <a:ext uri="{9D8B030D-6E8A-4147-A177-3AD203B41FA5}">
                      <a16:colId xmlns:a16="http://schemas.microsoft.com/office/drawing/2014/main" val="4039343073"/>
                    </a:ext>
                  </a:extLst>
                </a:gridCol>
              </a:tblGrid>
              <a:tr h="248161"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pt-BR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Schoolbook" panose="02040604050505020304" pitchFamily="18" charset="0"/>
                        </a:rPr>
                        <a:t>Valores aplicados (R$) – Auxílio financeiro – LC 173/2020</a:t>
                      </a:r>
                    </a:p>
                  </a:txBody>
                  <a:tcPr marL="8005" marR="8005" marT="80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0641661"/>
                  </a:ext>
                </a:extLst>
              </a:tr>
              <a:tr h="248161"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pt-BR" sz="2400" b="1" i="0" u="none" strike="noStrike">
                          <a:solidFill>
                            <a:srgbClr val="FFFFFF"/>
                          </a:solidFill>
                          <a:effectLst/>
                          <a:latin typeface="Century Schoolbook" panose="02040604050505020304" pitchFamily="18" charset="0"/>
                        </a:rPr>
                        <a:t>Município de Ponta Grossa</a:t>
                      </a:r>
                    </a:p>
                  </a:txBody>
                  <a:tcPr marL="8005" marR="8005" marT="80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5872161"/>
                  </a:ext>
                </a:extLst>
              </a:tr>
              <a:tr h="223919"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pt-BR" sz="2400" b="1" i="0" u="sng" strike="noStrike">
                          <a:solidFill>
                            <a:srgbClr val="FFFFFF"/>
                          </a:solidFill>
                          <a:effectLst/>
                          <a:latin typeface="Century Schoolbook" panose="02040604050505020304" pitchFamily="18" charset="0"/>
                        </a:rPr>
                        <a:t>SAÚDE</a:t>
                      </a:r>
                    </a:p>
                  </a:txBody>
                  <a:tcPr marL="8005" marR="8005" marT="800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8187389"/>
                  </a:ext>
                </a:extLst>
              </a:tr>
              <a:tr h="335798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400" b="1" i="0" u="sng" strike="noStrike" dirty="0">
                          <a:solidFill>
                            <a:srgbClr val="FFFFFF"/>
                          </a:solidFill>
                          <a:effectLst/>
                          <a:latin typeface="Century Schoolbook" panose="02040604050505020304" pitchFamily="18" charset="0"/>
                        </a:rPr>
                        <a:t>Parcela </a:t>
                      </a:r>
                    </a:p>
                  </a:txBody>
                  <a:tcPr marL="8005" marR="8005" marT="800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400" b="1" i="0" u="sng" strike="noStrike">
                          <a:solidFill>
                            <a:srgbClr val="FFFFFF"/>
                          </a:solidFill>
                          <a:effectLst/>
                          <a:latin typeface="Century Schoolbook" panose="02040604050505020304" pitchFamily="18" charset="0"/>
                        </a:rPr>
                        <a:t>Fonte</a:t>
                      </a:r>
                    </a:p>
                  </a:txBody>
                  <a:tcPr marL="8005" marR="8005" marT="800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400" b="1" i="0" u="sng" strike="noStrike" dirty="0">
                          <a:solidFill>
                            <a:srgbClr val="FFFFFF"/>
                          </a:solidFill>
                          <a:effectLst/>
                          <a:latin typeface="Century Schoolbook" panose="02040604050505020304" pitchFamily="18" charset="0"/>
                        </a:rPr>
                        <a:t>Elemento de despesa</a:t>
                      </a:r>
                    </a:p>
                  </a:txBody>
                  <a:tcPr marL="8005" marR="8005" marT="800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400" b="1" i="0" u="sng" strike="noStrike">
                          <a:solidFill>
                            <a:srgbClr val="FFFFFF"/>
                          </a:solidFill>
                          <a:effectLst/>
                          <a:latin typeface="Century Schoolbook" panose="02040604050505020304" pitchFamily="18" charset="0"/>
                        </a:rPr>
                        <a:t>R$</a:t>
                      </a:r>
                    </a:p>
                  </a:txBody>
                  <a:tcPr marL="8005" marR="8005" marT="800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6488375"/>
                  </a:ext>
                </a:extLst>
              </a:tr>
              <a:tr h="248161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400" b="1" i="0" u="none" strike="noStrike">
                          <a:solidFill>
                            <a:srgbClr val="305496"/>
                          </a:solidFill>
                          <a:effectLst/>
                          <a:latin typeface="Century Schoolbook" panose="02040604050505020304" pitchFamily="18" charset="0"/>
                        </a:rPr>
                        <a:t>1</a:t>
                      </a:r>
                    </a:p>
                  </a:txBody>
                  <a:tcPr marL="8005" marR="8005" marT="800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400" b="0" i="0" u="none" strike="noStrike">
                          <a:solidFill>
                            <a:srgbClr val="305496"/>
                          </a:solidFill>
                          <a:effectLst/>
                          <a:latin typeface="Century Schoolbook" panose="02040604050505020304" pitchFamily="18" charset="0"/>
                        </a:rPr>
                        <a:t>31</a:t>
                      </a:r>
                    </a:p>
                  </a:txBody>
                  <a:tcPr marL="8005" marR="8005" marT="800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0" i="0" u="none" strike="noStrike" dirty="0">
                          <a:solidFill>
                            <a:srgbClr val="305496"/>
                          </a:solidFill>
                          <a:effectLst/>
                          <a:latin typeface="Century Schoolbook" panose="02040604050505020304" pitchFamily="18" charset="0"/>
                        </a:rPr>
                        <a:t>Folha de pagamento</a:t>
                      </a:r>
                    </a:p>
                  </a:txBody>
                  <a:tcPr marL="8005" marR="8005" marT="800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400" b="0" i="0" u="none" strike="noStrike">
                          <a:solidFill>
                            <a:srgbClr val="305496"/>
                          </a:solidFill>
                          <a:effectLst/>
                          <a:latin typeface="Century Schoolbook" panose="02040604050505020304" pitchFamily="18" charset="0"/>
                        </a:rPr>
                        <a:t>2.400.000,00</a:t>
                      </a:r>
                    </a:p>
                  </a:txBody>
                  <a:tcPr marL="8005" marR="8005" marT="800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808137"/>
                  </a:ext>
                </a:extLst>
              </a:tr>
              <a:tr h="240155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pt-BR" sz="2400" b="1" i="0" u="none" strike="noStrike">
                          <a:solidFill>
                            <a:srgbClr val="305496"/>
                          </a:solidFill>
                          <a:effectLst/>
                          <a:latin typeface="Century Schoolbook" panose="02040604050505020304" pitchFamily="18" charset="0"/>
                        </a:rPr>
                        <a:t>2</a:t>
                      </a:r>
                    </a:p>
                  </a:txBody>
                  <a:tcPr marL="8005" marR="8005" marT="800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pt-BR" sz="2400" b="0" i="0" u="none" strike="noStrike">
                          <a:solidFill>
                            <a:srgbClr val="305496"/>
                          </a:solidFill>
                          <a:effectLst/>
                          <a:latin typeface="Century Schoolbook" panose="02040604050505020304" pitchFamily="18" charset="0"/>
                        </a:rPr>
                        <a:t>31</a:t>
                      </a:r>
                    </a:p>
                  </a:txBody>
                  <a:tcPr marL="8005" marR="8005" marT="800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0" i="0" u="none" strike="noStrike" dirty="0">
                          <a:solidFill>
                            <a:srgbClr val="305496"/>
                          </a:solidFill>
                          <a:effectLst/>
                          <a:latin typeface="Century Schoolbook" panose="02040604050505020304" pitchFamily="18" charset="0"/>
                        </a:rPr>
                        <a:t>Folha de pagamento</a:t>
                      </a:r>
                    </a:p>
                  </a:txBody>
                  <a:tcPr marL="8005" marR="8005" marT="800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400" b="0" i="0" u="none" strike="noStrike">
                          <a:solidFill>
                            <a:srgbClr val="305496"/>
                          </a:solidFill>
                          <a:effectLst/>
                          <a:latin typeface="Century Schoolbook" panose="02040604050505020304" pitchFamily="18" charset="0"/>
                        </a:rPr>
                        <a:t>1.634.177,95</a:t>
                      </a:r>
                    </a:p>
                  </a:txBody>
                  <a:tcPr marL="8005" marR="8005" marT="800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058307"/>
                  </a:ext>
                </a:extLst>
              </a:tr>
              <a:tr h="69965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0" i="0" u="none" strike="noStrike" dirty="0">
                          <a:solidFill>
                            <a:srgbClr val="305496"/>
                          </a:solidFill>
                          <a:effectLst/>
                          <a:latin typeface="Century Schoolbook" panose="02040604050505020304" pitchFamily="18" charset="0"/>
                        </a:rPr>
                        <a:t>Pagamento contrato 394/2016 - </a:t>
                      </a:r>
                      <a:r>
                        <a:rPr lang="pt-BR" sz="2400" b="0" i="0" u="none" strike="noStrike" dirty="0" err="1">
                          <a:solidFill>
                            <a:srgbClr val="305496"/>
                          </a:solidFill>
                          <a:effectLst/>
                          <a:latin typeface="Century Schoolbook" panose="02040604050505020304" pitchFamily="18" charset="0"/>
                        </a:rPr>
                        <a:t>Hygea</a:t>
                      </a:r>
                      <a:r>
                        <a:rPr lang="pt-BR" sz="2400" b="0" i="0" u="none" strike="noStrike" dirty="0">
                          <a:solidFill>
                            <a:srgbClr val="305496"/>
                          </a:solidFill>
                          <a:effectLst/>
                          <a:latin typeface="Century Schoolbook" panose="02040604050505020304" pitchFamily="18" charset="0"/>
                        </a:rPr>
                        <a:t> - Gestão &amp; Saúde LTDA</a:t>
                      </a:r>
                    </a:p>
                  </a:txBody>
                  <a:tcPr marL="8005" marR="8005" marT="800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400" b="0" i="0" u="none" strike="noStrike" dirty="0">
                          <a:solidFill>
                            <a:srgbClr val="305496"/>
                          </a:solidFill>
                          <a:effectLst/>
                          <a:latin typeface="Century Schoolbook" panose="02040604050505020304" pitchFamily="18" charset="0"/>
                        </a:rPr>
                        <a:t>830.368,50</a:t>
                      </a:r>
                    </a:p>
                  </a:txBody>
                  <a:tcPr marL="8005" marR="8005" marT="800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2311197"/>
                  </a:ext>
                </a:extLst>
              </a:tr>
              <a:tr h="46910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400" b="1" i="0" u="none" strike="noStrike">
                          <a:solidFill>
                            <a:srgbClr val="305496"/>
                          </a:solidFill>
                          <a:effectLst/>
                          <a:latin typeface="Century Schoolbook" panose="02040604050505020304" pitchFamily="18" charset="0"/>
                        </a:rPr>
                        <a:t>total (fonte 31 - parcela 2)</a:t>
                      </a:r>
                    </a:p>
                  </a:txBody>
                  <a:tcPr marL="8005" marR="8005" marT="800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400" b="1" i="0" u="none" strike="noStrike">
                          <a:solidFill>
                            <a:srgbClr val="305496"/>
                          </a:solidFill>
                          <a:effectLst/>
                          <a:latin typeface="Century Schoolbook" panose="02040604050505020304" pitchFamily="18" charset="0"/>
                        </a:rPr>
                        <a:t>2.464.546,45</a:t>
                      </a:r>
                    </a:p>
                  </a:txBody>
                  <a:tcPr marL="8005" marR="8005" marT="800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3849605"/>
                  </a:ext>
                </a:extLst>
              </a:tr>
              <a:tr h="248161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400" b="1" i="0" u="none" strike="noStrike">
                          <a:solidFill>
                            <a:srgbClr val="305496"/>
                          </a:solidFill>
                          <a:effectLst/>
                          <a:latin typeface="Century Schoolbook" panose="02040604050505020304" pitchFamily="18" charset="0"/>
                        </a:rPr>
                        <a:t>3</a:t>
                      </a:r>
                    </a:p>
                  </a:txBody>
                  <a:tcPr marL="8005" marR="8005" marT="800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400" b="0" i="0" u="none" strike="noStrike">
                          <a:solidFill>
                            <a:srgbClr val="305496"/>
                          </a:solidFill>
                          <a:effectLst/>
                          <a:latin typeface="Century Schoolbook" panose="02040604050505020304" pitchFamily="18" charset="0"/>
                        </a:rPr>
                        <a:t>31</a:t>
                      </a:r>
                    </a:p>
                  </a:txBody>
                  <a:tcPr marL="8005" marR="8005" marT="800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0" i="0" u="none" strike="noStrike">
                          <a:solidFill>
                            <a:srgbClr val="305496"/>
                          </a:solidFill>
                          <a:effectLst/>
                          <a:latin typeface="Century Schoolbook" panose="02040604050505020304" pitchFamily="18" charset="0"/>
                        </a:rPr>
                        <a:t>Folha de pagamento</a:t>
                      </a:r>
                    </a:p>
                  </a:txBody>
                  <a:tcPr marL="8005" marR="8005" marT="800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400" b="0" i="0" u="none" strike="noStrike">
                          <a:solidFill>
                            <a:srgbClr val="305496"/>
                          </a:solidFill>
                          <a:effectLst/>
                          <a:latin typeface="Century Schoolbook" panose="02040604050505020304" pitchFamily="18" charset="0"/>
                        </a:rPr>
                        <a:t>2.375.120,99</a:t>
                      </a:r>
                    </a:p>
                  </a:txBody>
                  <a:tcPr marL="8005" marR="8005" marT="800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9953452"/>
                  </a:ext>
                </a:extLst>
              </a:tr>
              <a:tr h="248161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400" b="1" i="0" u="none" strike="noStrike">
                          <a:solidFill>
                            <a:srgbClr val="305496"/>
                          </a:solidFill>
                          <a:effectLst/>
                          <a:latin typeface="Century Schoolbook" panose="02040604050505020304" pitchFamily="18" charset="0"/>
                        </a:rPr>
                        <a:t>4</a:t>
                      </a:r>
                    </a:p>
                  </a:txBody>
                  <a:tcPr marL="8005" marR="8005" marT="800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400" b="0" i="0" u="none" strike="noStrike">
                          <a:solidFill>
                            <a:srgbClr val="305496"/>
                          </a:solidFill>
                          <a:effectLst/>
                          <a:latin typeface="Century Schoolbook" panose="02040604050505020304" pitchFamily="18" charset="0"/>
                        </a:rPr>
                        <a:t>31</a:t>
                      </a:r>
                    </a:p>
                  </a:txBody>
                  <a:tcPr marL="8005" marR="8005" marT="800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0" i="0" u="none" strike="noStrike">
                          <a:solidFill>
                            <a:srgbClr val="305496"/>
                          </a:solidFill>
                          <a:effectLst/>
                          <a:latin typeface="Century Schoolbook" panose="02040604050505020304" pitchFamily="18" charset="0"/>
                        </a:rPr>
                        <a:t>Folha de pagamento</a:t>
                      </a:r>
                    </a:p>
                  </a:txBody>
                  <a:tcPr marL="8005" marR="8005" marT="800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400" b="0" i="0" u="none" strike="noStrike">
                          <a:solidFill>
                            <a:srgbClr val="305496"/>
                          </a:solidFill>
                          <a:effectLst/>
                          <a:latin typeface="Century Schoolbook" panose="02040604050505020304" pitchFamily="18" charset="0"/>
                        </a:rPr>
                        <a:t>3.653.907,06</a:t>
                      </a:r>
                    </a:p>
                  </a:txBody>
                  <a:tcPr marL="8005" marR="8005" marT="800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0587495"/>
                  </a:ext>
                </a:extLst>
              </a:tr>
              <a:tr h="248161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400" b="1" i="0" u="none" strike="noStrike">
                          <a:solidFill>
                            <a:srgbClr val="305496"/>
                          </a:solidFill>
                          <a:effectLst/>
                          <a:latin typeface="Century Schoolbook" panose="02040604050505020304" pitchFamily="18" charset="0"/>
                        </a:rPr>
                        <a:t>Total</a:t>
                      </a:r>
                    </a:p>
                  </a:txBody>
                  <a:tcPr marL="8005" marR="8005" marT="800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b="0" i="0" u="none" strike="noStrike">
                          <a:solidFill>
                            <a:srgbClr val="305496"/>
                          </a:solidFill>
                          <a:effectLst/>
                          <a:latin typeface="Century Schoolbook" panose="02040604050505020304" pitchFamily="18" charset="0"/>
                        </a:rPr>
                        <a:t> </a:t>
                      </a:r>
                    </a:p>
                  </a:txBody>
                  <a:tcPr marL="8005" marR="8005" marT="800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b="0" i="0" u="none" strike="noStrike">
                          <a:solidFill>
                            <a:srgbClr val="305496"/>
                          </a:solidFill>
                          <a:effectLst/>
                          <a:latin typeface="Century Schoolbook" panose="02040604050505020304" pitchFamily="18" charset="0"/>
                        </a:rPr>
                        <a:t> </a:t>
                      </a:r>
                    </a:p>
                  </a:txBody>
                  <a:tcPr marL="8005" marR="8005" marT="800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i="0" u="none" strike="noStrike" dirty="0">
                          <a:solidFill>
                            <a:srgbClr val="305496"/>
                          </a:solidFill>
                          <a:effectLst/>
                          <a:latin typeface="Century Schoolbook" panose="02040604050505020304" pitchFamily="18" charset="0"/>
                        </a:rPr>
                        <a:t>10.893.574,50</a:t>
                      </a:r>
                    </a:p>
                  </a:txBody>
                  <a:tcPr marL="8005" marR="8005" marT="800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65340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466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ctrTitle"/>
          </p:nvPr>
        </p:nvSpPr>
        <p:spPr>
          <a:xfrm>
            <a:off x="1524000" y="301625"/>
            <a:ext cx="9959975" cy="587375"/>
          </a:xfrm>
        </p:spPr>
        <p:txBody>
          <a:bodyPr/>
          <a:lstStyle/>
          <a:p>
            <a:pPr algn="r" eaLnBrk="1" hangingPunct="1"/>
            <a:r>
              <a:rPr lang="pt-BR" altLang="pt-BR" sz="1600" b="1" dirty="0"/>
              <a:t>Avaliação de Metas Fiscais</a:t>
            </a:r>
            <a:br>
              <a:rPr lang="pt-BR" altLang="pt-BR" sz="1600" b="1" dirty="0"/>
            </a:br>
            <a:r>
              <a:rPr lang="pt-BR" altLang="pt-BR" sz="1600" b="1" dirty="0"/>
              <a:t>2º Quadrimestre 2020</a:t>
            </a:r>
          </a:p>
        </p:txBody>
      </p:sp>
      <p:sp>
        <p:nvSpPr>
          <p:cNvPr id="7171" name="Subtítulo 4"/>
          <p:cNvSpPr>
            <a:spLocks noGrp="1"/>
          </p:cNvSpPr>
          <p:nvPr>
            <p:ph type="subTitle" idx="1"/>
          </p:nvPr>
        </p:nvSpPr>
        <p:spPr>
          <a:xfrm>
            <a:off x="1766888" y="889000"/>
            <a:ext cx="9144000" cy="3613150"/>
          </a:xfrm>
        </p:spPr>
        <p:txBody>
          <a:bodyPr/>
          <a:lstStyle/>
          <a:p>
            <a:pPr eaLnBrk="1" hangingPunct="1"/>
            <a:endParaRPr lang="pt-BR" altLang="pt-BR" sz="5400" dirty="0"/>
          </a:p>
          <a:p>
            <a:pPr eaLnBrk="1" hangingPunct="1"/>
            <a:endParaRPr lang="pt-BR" altLang="pt-BR" sz="5400" dirty="0"/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44EC5911-4769-462F-8888-1F1AA48325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4021113"/>
              </p:ext>
            </p:extLst>
          </p:nvPr>
        </p:nvGraphicFramePr>
        <p:xfrm>
          <a:off x="609599" y="1336779"/>
          <a:ext cx="11198088" cy="517398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713310">
                  <a:extLst>
                    <a:ext uri="{9D8B030D-6E8A-4147-A177-3AD203B41FA5}">
                      <a16:colId xmlns:a16="http://schemas.microsoft.com/office/drawing/2014/main" val="1510986348"/>
                    </a:ext>
                  </a:extLst>
                </a:gridCol>
                <a:gridCol w="2742389">
                  <a:extLst>
                    <a:ext uri="{9D8B030D-6E8A-4147-A177-3AD203B41FA5}">
                      <a16:colId xmlns:a16="http://schemas.microsoft.com/office/drawing/2014/main" val="3143639638"/>
                    </a:ext>
                  </a:extLst>
                </a:gridCol>
                <a:gridCol w="2742389">
                  <a:extLst>
                    <a:ext uri="{9D8B030D-6E8A-4147-A177-3AD203B41FA5}">
                      <a16:colId xmlns:a16="http://schemas.microsoft.com/office/drawing/2014/main" val="684412356"/>
                    </a:ext>
                  </a:extLst>
                </a:gridCol>
              </a:tblGrid>
              <a:tr h="32385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ESPECIFICAÇÃO</a:t>
                      </a:r>
                      <a:endParaRPr lang="pt-BR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1" u="none" strike="noStrike">
                          <a:solidFill>
                            <a:srgbClr val="000000"/>
                          </a:solidFill>
                          <a:effectLst/>
                        </a:rPr>
                        <a:t>2019</a:t>
                      </a:r>
                      <a:endParaRPr lang="pt-BR" sz="2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1" u="none" strike="noStrike">
                          <a:solidFill>
                            <a:srgbClr val="000000"/>
                          </a:solidFill>
                          <a:effectLst/>
                        </a:rPr>
                        <a:t>2020</a:t>
                      </a:r>
                      <a:endParaRPr lang="pt-BR" sz="2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6087508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1" u="none" strike="noStrike">
                          <a:solidFill>
                            <a:srgbClr val="000000"/>
                          </a:solidFill>
                          <a:effectLst/>
                        </a:rPr>
                        <a:t>RECEITAS CORRENTES</a:t>
                      </a:r>
                      <a:endParaRPr lang="pt-BR" sz="2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1" u="none" strike="noStrike">
                          <a:solidFill>
                            <a:srgbClr val="000000"/>
                          </a:solidFill>
                          <a:effectLst/>
                        </a:rPr>
                        <a:t>  851.204.589,51 </a:t>
                      </a:r>
                      <a:endParaRPr lang="pt-BR" sz="2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1" u="none" strike="noStrike">
                          <a:solidFill>
                            <a:srgbClr val="000000"/>
                          </a:solidFill>
                          <a:effectLst/>
                        </a:rPr>
                        <a:t>  916.878.280,23 </a:t>
                      </a:r>
                      <a:endParaRPr lang="pt-BR" sz="2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9923846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 Impostos, taxas e C. Melhoria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0" u="none" strike="noStrike">
                          <a:solidFill>
                            <a:srgbClr val="000000"/>
                          </a:solidFill>
                          <a:effectLst/>
                        </a:rPr>
                        <a:t>  265.525.969,95 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0" u="none" strike="noStrike">
                          <a:solidFill>
                            <a:srgbClr val="000000"/>
                          </a:solidFill>
                          <a:effectLst/>
                        </a:rPr>
                        <a:t>  282.206.096,09 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6667528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0" u="none" strike="noStrike">
                          <a:solidFill>
                            <a:srgbClr val="000000"/>
                          </a:solidFill>
                          <a:effectLst/>
                        </a:rPr>
                        <a:t>   Contribuições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0" u="none" strike="noStrike">
                          <a:solidFill>
                            <a:srgbClr val="000000"/>
                          </a:solidFill>
                          <a:effectLst/>
                        </a:rPr>
                        <a:t>    21.976.811,22 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0" u="none" strike="noStrike">
                          <a:solidFill>
                            <a:srgbClr val="000000"/>
                          </a:solidFill>
                          <a:effectLst/>
                        </a:rPr>
                        <a:t>    23.611.267,35 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9444212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 Receita Patrimonial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0" u="none" strike="noStrike">
                          <a:solidFill>
                            <a:srgbClr val="000000"/>
                          </a:solidFill>
                          <a:effectLst/>
                        </a:rPr>
                        <a:t>      2.786.256,64 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0" u="none" strike="noStrike">
                          <a:solidFill>
                            <a:srgbClr val="000000"/>
                          </a:solidFill>
                          <a:effectLst/>
                        </a:rPr>
                        <a:t>      1.729.355,21 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5838793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0" u="none" strike="noStrike">
                          <a:solidFill>
                            <a:srgbClr val="000000"/>
                          </a:solidFill>
                          <a:effectLst/>
                        </a:rPr>
                        <a:t>   Receitas de serviços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0" u="none" strike="noStrike">
                          <a:solidFill>
                            <a:srgbClr val="000000"/>
                          </a:solidFill>
                          <a:effectLst/>
                        </a:rPr>
                        <a:t>    15.995.528,38 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0" u="none" strike="noStrike">
                          <a:solidFill>
                            <a:srgbClr val="000000"/>
                          </a:solidFill>
                          <a:effectLst/>
                        </a:rPr>
                        <a:t>    13.069.218,19 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0024218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0" u="none" strike="noStrike">
                          <a:solidFill>
                            <a:srgbClr val="000000"/>
                          </a:solidFill>
                          <a:effectLst/>
                        </a:rPr>
                        <a:t>   Transferências Correntes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0" u="none" strike="noStrike">
                          <a:solidFill>
                            <a:srgbClr val="000000"/>
                          </a:solidFill>
                          <a:effectLst/>
                        </a:rPr>
                        <a:t>  531.587.046,34 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0" u="none" strike="noStrike">
                          <a:solidFill>
                            <a:srgbClr val="000000"/>
                          </a:solidFill>
                          <a:effectLst/>
                        </a:rPr>
                        <a:t>  583.061.594,33 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6437334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0" u="none" strike="noStrike">
                          <a:solidFill>
                            <a:srgbClr val="000000"/>
                          </a:solidFill>
                          <a:effectLst/>
                        </a:rPr>
                        <a:t>   Outras Receitas Correntes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0" u="none" strike="noStrike">
                          <a:solidFill>
                            <a:srgbClr val="000000"/>
                          </a:solidFill>
                          <a:effectLst/>
                        </a:rPr>
                        <a:t>    13.332.976,98 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0" u="none" strike="noStrike">
                          <a:solidFill>
                            <a:srgbClr val="000000"/>
                          </a:solidFill>
                          <a:effectLst/>
                        </a:rPr>
                        <a:t>    13.200.749,06 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1783938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1" u="none" strike="noStrike">
                          <a:solidFill>
                            <a:srgbClr val="000000"/>
                          </a:solidFill>
                          <a:effectLst/>
                        </a:rPr>
                        <a:t>DEDUÇOES</a:t>
                      </a:r>
                      <a:endParaRPr lang="pt-BR" sz="2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1" u="none" strike="noStrike">
                          <a:solidFill>
                            <a:srgbClr val="000000"/>
                          </a:solidFill>
                          <a:effectLst/>
                        </a:rPr>
                        <a:t>    64.864.953,51 </a:t>
                      </a:r>
                      <a:endParaRPr lang="pt-BR" sz="2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1" u="none" strike="noStrike">
                          <a:solidFill>
                            <a:srgbClr val="000000"/>
                          </a:solidFill>
                          <a:effectLst/>
                        </a:rPr>
                        <a:t>    64.158.577,98 </a:t>
                      </a:r>
                      <a:endParaRPr lang="pt-BR" sz="2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1448520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0" u="none" strike="noStrike">
                          <a:solidFill>
                            <a:srgbClr val="000000"/>
                          </a:solidFill>
                          <a:effectLst/>
                        </a:rPr>
                        <a:t>   Receitas para formação FUNDEB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0" u="none" strike="noStrike">
                          <a:solidFill>
                            <a:srgbClr val="000000"/>
                          </a:solidFill>
                          <a:effectLst/>
                        </a:rPr>
                        <a:t>    64.864.953,51 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0" u="none" strike="noStrike">
                          <a:solidFill>
                            <a:srgbClr val="000000"/>
                          </a:solidFill>
                          <a:effectLst/>
                        </a:rPr>
                        <a:t>    63.458.577,98 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8325835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u="none" strike="noStrike">
                          <a:solidFill>
                            <a:srgbClr val="000000"/>
                          </a:solidFill>
                          <a:effectLst/>
                        </a:rPr>
                        <a:t>   Emendas individuais (art. 166-A, da CF)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u="none" strike="noStrike">
                          <a:solidFill>
                            <a:srgbClr val="000000"/>
                          </a:solidFill>
                          <a:effectLst/>
                        </a:rPr>
                        <a:t>                             -   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u="none" strike="noStrike">
                          <a:solidFill>
                            <a:srgbClr val="000000"/>
                          </a:solidFill>
                          <a:effectLst/>
                        </a:rPr>
                        <a:t>              700.000,00 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71565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1" u="none" strike="noStrike">
                          <a:solidFill>
                            <a:srgbClr val="000000"/>
                          </a:solidFill>
                          <a:effectLst/>
                        </a:rPr>
                        <a:t>RECEITA CORRENTE LÍQUIDA</a:t>
                      </a:r>
                      <a:endParaRPr lang="pt-BR" sz="2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1" u="none" strike="noStrike">
                          <a:solidFill>
                            <a:srgbClr val="000000"/>
                          </a:solidFill>
                          <a:effectLst/>
                        </a:rPr>
                        <a:t>  786.339.636,00 </a:t>
                      </a:r>
                      <a:endParaRPr lang="pt-BR" sz="2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852.719.702,25 </a:t>
                      </a:r>
                      <a:endParaRPr lang="pt-BR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582477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ctrTitle"/>
          </p:nvPr>
        </p:nvSpPr>
        <p:spPr>
          <a:xfrm>
            <a:off x="1550505" y="7937"/>
            <a:ext cx="9959975" cy="587375"/>
          </a:xfrm>
        </p:spPr>
        <p:txBody>
          <a:bodyPr/>
          <a:lstStyle/>
          <a:p>
            <a:pPr algn="r" eaLnBrk="1" hangingPunct="1"/>
            <a:r>
              <a:rPr lang="pt-BR" altLang="pt-BR" sz="1600" b="1" dirty="0"/>
              <a:t>Informações solicitadas</a:t>
            </a:r>
            <a:br>
              <a:rPr lang="pt-BR" altLang="pt-BR" sz="1600" b="1" dirty="0"/>
            </a:br>
            <a:r>
              <a:rPr lang="pt-BR" altLang="pt-BR" sz="1600" b="1" dirty="0"/>
              <a:t>audiências anteriores</a:t>
            </a: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745EEF51-4236-4B93-A39B-8751AF834407}"/>
              </a:ext>
            </a:extLst>
          </p:cNvPr>
          <p:cNvGraphicFramePr>
            <a:graphicFrameLocks noGrp="1"/>
          </p:cNvGraphicFramePr>
          <p:nvPr/>
        </p:nvGraphicFramePr>
        <p:xfrm>
          <a:off x="477078" y="595312"/>
          <a:ext cx="10641495" cy="6089262"/>
        </p:xfrm>
        <a:graphic>
          <a:graphicData uri="http://schemas.openxmlformats.org/drawingml/2006/table">
            <a:tbl>
              <a:tblPr/>
              <a:tblGrid>
                <a:gridCol w="1302693">
                  <a:extLst>
                    <a:ext uri="{9D8B030D-6E8A-4147-A177-3AD203B41FA5}">
                      <a16:colId xmlns:a16="http://schemas.microsoft.com/office/drawing/2014/main" val="847427471"/>
                    </a:ext>
                  </a:extLst>
                </a:gridCol>
                <a:gridCol w="948700">
                  <a:extLst>
                    <a:ext uri="{9D8B030D-6E8A-4147-A177-3AD203B41FA5}">
                      <a16:colId xmlns:a16="http://schemas.microsoft.com/office/drawing/2014/main" val="214156225"/>
                    </a:ext>
                  </a:extLst>
                </a:gridCol>
                <a:gridCol w="5775490">
                  <a:extLst>
                    <a:ext uri="{9D8B030D-6E8A-4147-A177-3AD203B41FA5}">
                      <a16:colId xmlns:a16="http://schemas.microsoft.com/office/drawing/2014/main" val="1950583763"/>
                    </a:ext>
                  </a:extLst>
                </a:gridCol>
                <a:gridCol w="2614612">
                  <a:extLst>
                    <a:ext uri="{9D8B030D-6E8A-4147-A177-3AD203B41FA5}">
                      <a16:colId xmlns:a16="http://schemas.microsoft.com/office/drawing/2014/main" val="3822130803"/>
                    </a:ext>
                  </a:extLst>
                </a:gridCol>
              </a:tblGrid>
              <a:tr h="273019"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pt-BR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Schoolbook" panose="02040604050505020304" pitchFamily="18" charset="0"/>
                        </a:rPr>
                        <a:t>Valores aplicados (R$) – Auxílio financeiro – LC 173/2020</a:t>
                      </a:r>
                    </a:p>
                  </a:txBody>
                  <a:tcPr marL="5080" marR="5080" marT="50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7755222"/>
                  </a:ext>
                </a:extLst>
              </a:tr>
              <a:tr h="273019"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pt-BR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Schoolbook" panose="02040604050505020304" pitchFamily="18" charset="0"/>
                        </a:rPr>
                        <a:t>Município de Ponta Grossa</a:t>
                      </a:r>
                    </a:p>
                  </a:txBody>
                  <a:tcPr marL="5080" marR="5080" marT="50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3870041"/>
                  </a:ext>
                </a:extLst>
              </a:tr>
              <a:tr h="273019"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pt-BR" sz="2000" b="1" i="0" u="sng" strike="noStrike" dirty="0">
                          <a:solidFill>
                            <a:srgbClr val="FFFFFF"/>
                          </a:solidFill>
                          <a:effectLst/>
                          <a:latin typeface="Century Schoolbook" panose="02040604050505020304" pitchFamily="18" charset="0"/>
                        </a:rPr>
                        <a:t>SAÚDE</a:t>
                      </a:r>
                    </a:p>
                  </a:txBody>
                  <a:tcPr marL="5080" marR="5080" marT="508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3243059"/>
                  </a:ext>
                </a:extLst>
              </a:tr>
              <a:tr h="273019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1" i="0" u="sng" strike="noStrike">
                          <a:solidFill>
                            <a:srgbClr val="FFFFFF"/>
                          </a:solidFill>
                          <a:effectLst/>
                          <a:latin typeface="Century Schoolbook" panose="02040604050505020304" pitchFamily="18" charset="0"/>
                        </a:rPr>
                        <a:t>Parcela </a:t>
                      </a:r>
                    </a:p>
                  </a:txBody>
                  <a:tcPr marL="5080" marR="5080" marT="508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1" i="0" u="sng" strike="noStrike">
                          <a:solidFill>
                            <a:srgbClr val="FFFFFF"/>
                          </a:solidFill>
                          <a:effectLst/>
                          <a:latin typeface="Century Schoolbook" panose="02040604050505020304" pitchFamily="18" charset="0"/>
                        </a:rPr>
                        <a:t>Fonte</a:t>
                      </a:r>
                    </a:p>
                  </a:txBody>
                  <a:tcPr marL="5080" marR="5080" marT="508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1" i="0" u="sng" strike="noStrike" dirty="0">
                          <a:solidFill>
                            <a:srgbClr val="FFFFFF"/>
                          </a:solidFill>
                          <a:effectLst/>
                          <a:latin typeface="Century Schoolbook" panose="02040604050505020304" pitchFamily="18" charset="0"/>
                        </a:rPr>
                        <a:t>Elemento de despesa</a:t>
                      </a:r>
                    </a:p>
                  </a:txBody>
                  <a:tcPr marL="5080" marR="5080" marT="508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1" i="0" u="sng" strike="noStrike" dirty="0">
                          <a:solidFill>
                            <a:srgbClr val="FFFFFF"/>
                          </a:solidFill>
                          <a:effectLst/>
                          <a:latin typeface="Century Schoolbook" panose="02040604050505020304" pitchFamily="18" charset="0"/>
                        </a:rPr>
                        <a:t>R$</a:t>
                      </a:r>
                    </a:p>
                  </a:txBody>
                  <a:tcPr marL="5080" marR="5080" marT="508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2173792"/>
                  </a:ext>
                </a:extLst>
              </a:tr>
              <a:tr h="273019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pt-BR" sz="2000" b="1" i="0" u="none" strike="noStrike">
                          <a:solidFill>
                            <a:srgbClr val="305496"/>
                          </a:solidFill>
                          <a:effectLst/>
                          <a:latin typeface="Century Schoolbook" panose="02040604050505020304" pitchFamily="18" charset="0"/>
                        </a:rPr>
                        <a:t>1</a:t>
                      </a:r>
                    </a:p>
                  </a:txBody>
                  <a:tcPr marL="5080" marR="5080" marT="50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pt-BR" sz="2000" b="0" i="0" u="none" strike="noStrike" dirty="0">
                          <a:solidFill>
                            <a:srgbClr val="305496"/>
                          </a:solidFill>
                          <a:effectLst/>
                          <a:latin typeface="Century Schoolbook" panose="02040604050505020304" pitchFamily="18" charset="0"/>
                        </a:rPr>
                        <a:t>1055</a:t>
                      </a:r>
                    </a:p>
                  </a:txBody>
                  <a:tcPr marL="5080" marR="5080" marT="50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305496"/>
                          </a:solidFill>
                          <a:effectLst/>
                          <a:latin typeface="Century Schoolbook" panose="02040604050505020304" pitchFamily="18" charset="0"/>
                        </a:rPr>
                        <a:t>Folha de pagamento</a:t>
                      </a:r>
                    </a:p>
                  </a:txBody>
                  <a:tcPr marL="5080" marR="5080" marT="50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b="0" i="0" u="none" strike="noStrike" dirty="0">
                          <a:solidFill>
                            <a:srgbClr val="305496"/>
                          </a:solidFill>
                          <a:effectLst/>
                          <a:latin typeface="Century Schoolbook" panose="02040604050505020304" pitchFamily="18" charset="0"/>
                        </a:rPr>
                        <a:t>310.000,00</a:t>
                      </a:r>
                    </a:p>
                  </a:txBody>
                  <a:tcPr marL="5080" marR="5080" marT="50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1651336"/>
                  </a:ext>
                </a:extLst>
              </a:tr>
              <a:tr h="86662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305496"/>
                          </a:solidFill>
                          <a:effectLst/>
                          <a:latin typeface="Century Schoolbook" panose="02040604050505020304" pitchFamily="18" charset="0"/>
                        </a:rPr>
                        <a:t>Pagamento contrato 422/2014 - Gestão da Unidade de Pronto Atendimento - UPA Porte II</a:t>
                      </a:r>
                    </a:p>
                  </a:txBody>
                  <a:tcPr marL="5080" marR="5080" marT="50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b="0" i="0" u="none" strike="noStrike" dirty="0">
                          <a:solidFill>
                            <a:srgbClr val="305496"/>
                          </a:solidFill>
                          <a:effectLst/>
                          <a:latin typeface="Century Schoolbook" panose="02040604050505020304" pitchFamily="18" charset="0"/>
                        </a:rPr>
                        <a:t>690.000,00</a:t>
                      </a:r>
                    </a:p>
                  </a:txBody>
                  <a:tcPr marL="5080" marR="5080" marT="50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4100549"/>
                  </a:ext>
                </a:extLst>
              </a:tr>
              <a:tr h="35023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000" b="1" i="0" u="none" strike="noStrike" dirty="0">
                          <a:solidFill>
                            <a:srgbClr val="305496"/>
                          </a:solidFill>
                          <a:effectLst/>
                          <a:latin typeface="Century Schoolbook" panose="02040604050505020304" pitchFamily="18" charset="0"/>
                        </a:rPr>
                        <a:t>total (fonte 1055 - parcela 1)</a:t>
                      </a:r>
                    </a:p>
                  </a:txBody>
                  <a:tcPr marL="5080" marR="5080" marT="50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b="1" i="0" u="none" strike="noStrike" dirty="0">
                          <a:solidFill>
                            <a:srgbClr val="305496"/>
                          </a:solidFill>
                          <a:effectLst/>
                          <a:latin typeface="Century Schoolbook" panose="02040604050505020304" pitchFamily="18" charset="0"/>
                        </a:rPr>
                        <a:t>1.000.000,00</a:t>
                      </a:r>
                    </a:p>
                  </a:txBody>
                  <a:tcPr marL="5080" marR="5080" marT="50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3955195"/>
                  </a:ext>
                </a:extLst>
              </a:tr>
              <a:tr h="273019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pt-BR" sz="2000" b="1" i="0" u="none" strike="noStrike">
                          <a:solidFill>
                            <a:srgbClr val="305496"/>
                          </a:solidFill>
                          <a:effectLst/>
                          <a:latin typeface="Century Schoolbook" panose="02040604050505020304" pitchFamily="18" charset="0"/>
                        </a:rPr>
                        <a:t>2</a:t>
                      </a:r>
                    </a:p>
                  </a:txBody>
                  <a:tcPr marL="5080" marR="5080" marT="50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pt-BR" sz="2000" b="0" i="0" u="none" strike="noStrike" dirty="0">
                          <a:solidFill>
                            <a:srgbClr val="305496"/>
                          </a:solidFill>
                          <a:effectLst/>
                          <a:latin typeface="Century Schoolbook" panose="02040604050505020304" pitchFamily="18" charset="0"/>
                        </a:rPr>
                        <a:t>1055</a:t>
                      </a:r>
                    </a:p>
                  </a:txBody>
                  <a:tcPr marL="5080" marR="5080" marT="50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305496"/>
                          </a:solidFill>
                          <a:effectLst/>
                          <a:latin typeface="Century Schoolbook" panose="02040604050505020304" pitchFamily="18" charset="0"/>
                        </a:rPr>
                        <a:t>Folha de pagamento</a:t>
                      </a:r>
                    </a:p>
                  </a:txBody>
                  <a:tcPr marL="5080" marR="5080" marT="50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b="0" i="0" u="none" strike="noStrike" dirty="0">
                          <a:solidFill>
                            <a:srgbClr val="305496"/>
                          </a:solidFill>
                          <a:effectLst/>
                          <a:latin typeface="Century Schoolbook" panose="02040604050505020304" pitchFamily="18" charset="0"/>
                        </a:rPr>
                        <a:t>110.000,00</a:t>
                      </a:r>
                    </a:p>
                  </a:txBody>
                  <a:tcPr marL="5080" marR="5080" marT="50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924897"/>
                  </a:ext>
                </a:extLst>
              </a:tr>
              <a:tr h="86662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305496"/>
                          </a:solidFill>
                          <a:effectLst/>
                          <a:latin typeface="Century Schoolbook" panose="02040604050505020304" pitchFamily="18" charset="0"/>
                        </a:rPr>
                        <a:t>Pagamento contrato 422/2014 - Gestão da Unidade de Pronto Atendimento - UPA Porte II</a:t>
                      </a:r>
                    </a:p>
                  </a:txBody>
                  <a:tcPr marL="5080" marR="5080" marT="50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b="0" i="0" u="none" strike="noStrike" dirty="0">
                          <a:solidFill>
                            <a:srgbClr val="305496"/>
                          </a:solidFill>
                          <a:effectLst/>
                          <a:latin typeface="Century Schoolbook" panose="02040604050505020304" pitchFamily="18" charset="0"/>
                        </a:rPr>
                        <a:t>690.000,00</a:t>
                      </a:r>
                    </a:p>
                  </a:txBody>
                  <a:tcPr marL="5080" marR="5080" marT="50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1185241"/>
                  </a:ext>
                </a:extLst>
              </a:tr>
              <a:tr h="27301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305496"/>
                          </a:solidFill>
                          <a:effectLst/>
                          <a:latin typeface="Century Schoolbook" panose="02040604050505020304" pitchFamily="18" charset="0"/>
                        </a:rPr>
                        <a:t>Material de Consumo</a:t>
                      </a:r>
                    </a:p>
                  </a:txBody>
                  <a:tcPr marL="5080" marR="5080" marT="50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b="0" i="0" u="none" strike="noStrike" dirty="0">
                          <a:solidFill>
                            <a:srgbClr val="305496"/>
                          </a:solidFill>
                          <a:effectLst/>
                          <a:latin typeface="Century Schoolbook" panose="02040604050505020304" pitchFamily="18" charset="0"/>
                        </a:rPr>
                        <a:t>200.000,00</a:t>
                      </a:r>
                    </a:p>
                  </a:txBody>
                  <a:tcPr marL="5080" marR="5080" marT="50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8429614"/>
                  </a:ext>
                </a:extLst>
              </a:tr>
              <a:tr h="35023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000" b="1" i="0" u="none" strike="noStrike" dirty="0">
                          <a:solidFill>
                            <a:srgbClr val="305496"/>
                          </a:solidFill>
                          <a:effectLst/>
                          <a:latin typeface="Century Schoolbook" panose="02040604050505020304" pitchFamily="18" charset="0"/>
                        </a:rPr>
                        <a:t>total (fonte 1055 - parcela 2)</a:t>
                      </a:r>
                    </a:p>
                  </a:txBody>
                  <a:tcPr marL="5080" marR="5080" marT="50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b="1" i="0" u="none" strike="noStrike" dirty="0">
                          <a:solidFill>
                            <a:srgbClr val="305496"/>
                          </a:solidFill>
                          <a:effectLst/>
                          <a:latin typeface="Century Schoolbook" panose="02040604050505020304" pitchFamily="18" charset="0"/>
                        </a:rPr>
                        <a:t>1.000.000,00</a:t>
                      </a:r>
                    </a:p>
                  </a:txBody>
                  <a:tcPr marL="5080" marR="5080" marT="50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07691"/>
                  </a:ext>
                </a:extLst>
              </a:tr>
              <a:tr h="866624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b="1" i="0" u="none" strike="noStrike">
                          <a:solidFill>
                            <a:srgbClr val="305496"/>
                          </a:solidFill>
                          <a:effectLst/>
                          <a:latin typeface="Century Schoolbook" panose="02040604050505020304" pitchFamily="18" charset="0"/>
                        </a:rPr>
                        <a:t>3</a:t>
                      </a:r>
                    </a:p>
                  </a:txBody>
                  <a:tcPr marL="5080" marR="5080" marT="50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b="0" i="0" u="none" strike="noStrike">
                          <a:solidFill>
                            <a:srgbClr val="305496"/>
                          </a:solidFill>
                          <a:effectLst/>
                          <a:latin typeface="Century Schoolbook" panose="02040604050505020304" pitchFamily="18" charset="0"/>
                        </a:rPr>
                        <a:t>1055</a:t>
                      </a:r>
                    </a:p>
                  </a:txBody>
                  <a:tcPr marL="5080" marR="5080" marT="50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305496"/>
                          </a:solidFill>
                          <a:effectLst/>
                          <a:latin typeface="Century Schoolbook" panose="02040604050505020304" pitchFamily="18" charset="0"/>
                        </a:rPr>
                        <a:t>Pagamento contrato 422/2014 - Gestão da Unidade de Pronto Atendimento - UPA Porte II</a:t>
                      </a:r>
                    </a:p>
                  </a:txBody>
                  <a:tcPr marL="5080" marR="5080" marT="50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b="0" i="0" u="none" strike="noStrike" dirty="0">
                          <a:solidFill>
                            <a:srgbClr val="305496"/>
                          </a:solidFill>
                          <a:effectLst/>
                          <a:latin typeface="Century Schoolbook" panose="02040604050505020304" pitchFamily="18" charset="0"/>
                        </a:rPr>
                        <a:t>1.000.000,00</a:t>
                      </a:r>
                    </a:p>
                  </a:txBody>
                  <a:tcPr marL="5080" marR="5080" marT="50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5141851"/>
                  </a:ext>
                </a:extLst>
              </a:tr>
              <a:tr h="273019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b="1" i="0" u="none" strike="noStrike">
                          <a:solidFill>
                            <a:srgbClr val="305496"/>
                          </a:solidFill>
                          <a:effectLst/>
                          <a:latin typeface="Century Schoolbook" panose="02040604050505020304" pitchFamily="18" charset="0"/>
                        </a:rPr>
                        <a:t>4</a:t>
                      </a:r>
                    </a:p>
                  </a:txBody>
                  <a:tcPr marL="5080" marR="5080" marT="50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305496"/>
                          </a:solidFill>
                          <a:effectLst/>
                          <a:latin typeface="Century Schoolbook" panose="02040604050505020304" pitchFamily="18" charset="0"/>
                        </a:rPr>
                        <a:t>1055</a:t>
                      </a:r>
                    </a:p>
                  </a:txBody>
                  <a:tcPr marL="5080" marR="5080" marT="50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305496"/>
                          </a:solidFill>
                          <a:effectLst/>
                          <a:latin typeface="Century Schoolbook" panose="02040604050505020304" pitchFamily="18" charset="0"/>
                        </a:rPr>
                        <a:t>Folha de pagamento</a:t>
                      </a:r>
                    </a:p>
                  </a:txBody>
                  <a:tcPr marL="5080" marR="5080" marT="50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305496"/>
                          </a:solidFill>
                          <a:effectLst/>
                          <a:latin typeface="Century Schoolbook" panose="02040604050505020304" pitchFamily="18" charset="0"/>
                        </a:rPr>
                        <a:t>1.000.000,00</a:t>
                      </a:r>
                    </a:p>
                  </a:txBody>
                  <a:tcPr marL="5080" marR="5080" marT="50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1282832"/>
                  </a:ext>
                </a:extLst>
              </a:tr>
              <a:tr h="273019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000" b="1" i="0" u="none" strike="noStrike">
                          <a:solidFill>
                            <a:srgbClr val="305496"/>
                          </a:solidFill>
                          <a:effectLst/>
                          <a:latin typeface="Century Schoolbook" panose="02040604050505020304" pitchFamily="18" charset="0"/>
                        </a:rPr>
                        <a:t>Total</a:t>
                      </a:r>
                    </a:p>
                  </a:txBody>
                  <a:tcPr marL="5080" marR="5080" marT="508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>
                          <a:solidFill>
                            <a:srgbClr val="305496"/>
                          </a:solidFill>
                          <a:effectLst/>
                          <a:latin typeface="Century Schoolbook" panose="02040604050505020304" pitchFamily="18" charset="0"/>
                        </a:rPr>
                        <a:t> </a:t>
                      </a:r>
                    </a:p>
                  </a:txBody>
                  <a:tcPr marL="5080" marR="5080" marT="50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>
                          <a:solidFill>
                            <a:srgbClr val="305496"/>
                          </a:solidFill>
                          <a:effectLst/>
                          <a:latin typeface="Century Schoolbook" panose="02040604050505020304" pitchFamily="18" charset="0"/>
                        </a:rPr>
                        <a:t> </a:t>
                      </a:r>
                    </a:p>
                  </a:txBody>
                  <a:tcPr marL="5080" marR="5080" marT="50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305496"/>
                          </a:solidFill>
                          <a:effectLst/>
                          <a:latin typeface="Century Schoolbook" panose="02040604050505020304" pitchFamily="18" charset="0"/>
                        </a:rPr>
                        <a:t>4.000.000,00</a:t>
                      </a:r>
                    </a:p>
                  </a:txBody>
                  <a:tcPr marL="5080" marR="5080" marT="50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59784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617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ctrTitle"/>
          </p:nvPr>
        </p:nvSpPr>
        <p:spPr>
          <a:xfrm>
            <a:off x="1524000" y="301625"/>
            <a:ext cx="9959975" cy="587375"/>
          </a:xfrm>
        </p:spPr>
        <p:txBody>
          <a:bodyPr/>
          <a:lstStyle/>
          <a:p>
            <a:pPr algn="r" eaLnBrk="1" hangingPunct="1"/>
            <a:r>
              <a:rPr lang="pt-BR" altLang="pt-BR" sz="1600" b="1" dirty="0"/>
              <a:t>Informações solicitadas</a:t>
            </a:r>
            <a:br>
              <a:rPr lang="pt-BR" altLang="pt-BR" sz="1600" b="1" dirty="0"/>
            </a:br>
            <a:r>
              <a:rPr lang="pt-BR" altLang="pt-BR" sz="1600" b="1" dirty="0"/>
              <a:t>audiências anteriores</a:t>
            </a: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7A1E20D6-5069-4FBB-A5CF-C23E4B87ED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3600836"/>
              </p:ext>
            </p:extLst>
          </p:nvPr>
        </p:nvGraphicFramePr>
        <p:xfrm>
          <a:off x="414428" y="67098"/>
          <a:ext cx="8966061" cy="66461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2772">
                  <a:extLst>
                    <a:ext uri="{9D8B030D-6E8A-4147-A177-3AD203B41FA5}">
                      <a16:colId xmlns:a16="http://schemas.microsoft.com/office/drawing/2014/main" val="3388354335"/>
                    </a:ext>
                  </a:extLst>
                </a:gridCol>
                <a:gridCol w="2159593">
                  <a:extLst>
                    <a:ext uri="{9D8B030D-6E8A-4147-A177-3AD203B41FA5}">
                      <a16:colId xmlns:a16="http://schemas.microsoft.com/office/drawing/2014/main" val="2711800002"/>
                    </a:ext>
                  </a:extLst>
                </a:gridCol>
                <a:gridCol w="3835395">
                  <a:extLst>
                    <a:ext uri="{9D8B030D-6E8A-4147-A177-3AD203B41FA5}">
                      <a16:colId xmlns:a16="http://schemas.microsoft.com/office/drawing/2014/main" val="2742087122"/>
                    </a:ext>
                  </a:extLst>
                </a:gridCol>
                <a:gridCol w="2038301">
                  <a:extLst>
                    <a:ext uri="{9D8B030D-6E8A-4147-A177-3AD203B41FA5}">
                      <a16:colId xmlns:a16="http://schemas.microsoft.com/office/drawing/2014/main" val="369378822"/>
                    </a:ext>
                  </a:extLst>
                </a:gridCol>
              </a:tblGrid>
              <a:tr h="621841"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100" dirty="0">
                          <a:solidFill>
                            <a:schemeClr val="bg1"/>
                          </a:solidFill>
                          <a:latin typeface="+mj-lt"/>
                        </a:rPr>
                        <a:t>Gastos com pessoal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100" dirty="0">
                          <a:solidFill>
                            <a:schemeClr val="bg1"/>
                          </a:solidFill>
                          <a:latin typeface="+mj-lt"/>
                        </a:rPr>
                        <a:t>Prefeitura Municipal de Ponta Grossa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t-BR" sz="20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20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20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3546094"/>
                  </a:ext>
                </a:extLst>
              </a:tr>
              <a:tr h="684363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pt-BR" sz="2100" b="1" i="0" u="sng" strike="noStrike" dirty="0">
                          <a:solidFill>
                            <a:schemeClr val="bg1"/>
                          </a:solidFill>
                          <a:effectLst/>
                        </a:rPr>
                        <a:t>ANO </a:t>
                      </a:r>
                      <a:endParaRPr lang="pt-BR" sz="2100" b="1" i="0" u="sng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pt-BR" sz="2100" b="1" i="0" u="sng" strike="noStrike" dirty="0">
                          <a:solidFill>
                            <a:schemeClr val="bg1"/>
                          </a:solidFill>
                          <a:effectLst/>
                        </a:rPr>
                        <a:t>Número de funcionários</a:t>
                      </a:r>
                      <a:endParaRPr lang="pt-BR" sz="2100" b="1" i="0" u="sng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100" b="1" i="0" u="sng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Valor (R$)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100" b="1" i="0" u="sng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(bruto com encargos)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100" b="1" i="0" u="sng" strike="noStrike" dirty="0">
                          <a:solidFill>
                            <a:schemeClr val="bg1"/>
                          </a:solidFill>
                          <a:effectLst/>
                        </a:rPr>
                        <a:t>Limite Prudencial</a:t>
                      </a:r>
                      <a:endParaRPr lang="pt-BR" sz="2100" b="1" i="0" u="sng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9349591"/>
                  </a:ext>
                </a:extLst>
              </a:tr>
              <a:tr h="443907"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pt-BR" sz="2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2012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231.225.694,98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1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</a:rPr>
                        <a:t>47,85%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65444092"/>
                  </a:ext>
                </a:extLst>
              </a:tr>
              <a:tr h="443907"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pt-BR" sz="2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2013</a:t>
                      </a:r>
                      <a:endParaRPr lang="pt-BR" sz="2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269.146.830,28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1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</a:rPr>
                        <a:t>50,34%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11199958"/>
                  </a:ext>
                </a:extLst>
              </a:tr>
              <a:tr h="443907"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pt-BR" sz="2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2014</a:t>
                      </a:r>
                      <a:endParaRPr lang="pt-BR" sz="2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291.329.575,69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1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</a:rPr>
                        <a:t>50,28%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41050282"/>
                  </a:ext>
                </a:extLst>
              </a:tr>
              <a:tr h="443907"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pt-BR" sz="2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2015</a:t>
                      </a:r>
                      <a:endParaRPr lang="pt-BR" sz="2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326.087.657,73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1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</a:rPr>
                        <a:t>52,83%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60996642"/>
                  </a:ext>
                </a:extLst>
              </a:tr>
              <a:tr h="443907"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pt-BR" sz="2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2016</a:t>
                      </a:r>
                      <a:endParaRPr lang="pt-BR" sz="2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8869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365.342.921,43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1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</a:rPr>
                        <a:t>54,85%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56015590"/>
                  </a:ext>
                </a:extLst>
              </a:tr>
              <a:tr h="443907"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pt-BR" sz="2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2017</a:t>
                      </a:r>
                      <a:endParaRPr lang="pt-BR" sz="2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8841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388.216.269,58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1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</a:rPr>
                        <a:t>52,95%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72467402"/>
                  </a:ext>
                </a:extLst>
              </a:tr>
              <a:tr h="443907"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pt-BR" sz="2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2018</a:t>
                      </a:r>
                      <a:endParaRPr lang="pt-BR" sz="2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428.862.438,89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1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</a:rPr>
                        <a:t>55,62%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80809267"/>
                  </a:ext>
                </a:extLst>
              </a:tr>
              <a:tr h="443907"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pt-BR" sz="2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2019</a:t>
                      </a:r>
                      <a:endParaRPr lang="pt-BR" sz="2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436.184.701,21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1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</a:rPr>
                        <a:t>53,65%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21671810"/>
                  </a:ext>
                </a:extLst>
              </a:tr>
              <a:tr h="443907"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pt-BR" sz="2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2020</a:t>
                      </a:r>
                      <a:endParaRPr lang="pt-BR" sz="2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431.533.113,02</a:t>
                      </a:r>
                      <a:endParaRPr lang="pt-BR" sz="2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1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</a:rPr>
                        <a:t>50,61%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03744777"/>
                  </a:ext>
                </a:extLst>
              </a:tr>
              <a:tr h="388025">
                <a:tc gridSpan="4">
                  <a:txBody>
                    <a:bodyPr/>
                    <a:lstStyle/>
                    <a:p>
                      <a:pPr marL="0" indent="0" algn="l" fontAlgn="b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endParaRPr lang="pt-BR" sz="2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endParaRPr lang="pt-BR" sz="20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endParaRPr lang="pt-BR" sz="20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endParaRPr lang="pt-BR" sz="20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361698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9728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ctrTitle"/>
          </p:nvPr>
        </p:nvSpPr>
        <p:spPr>
          <a:xfrm>
            <a:off x="1524000" y="301625"/>
            <a:ext cx="9959975" cy="587375"/>
          </a:xfrm>
        </p:spPr>
        <p:txBody>
          <a:bodyPr/>
          <a:lstStyle/>
          <a:p>
            <a:pPr algn="r" eaLnBrk="1" hangingPunct="1"/>
            <a:r>
              <a:rPr lang="pt-BR" altLang="pt-BR" sz="1600" b="1" dirty="0"/>
              <a:t>Informações solicitadas</a:t>
            </a:r>
            <a:br>
              <a:rPr lang="pt-BR" altLang="pt-BR" sz="1600" b="1" dirty="0"/>
            </a:br>
            <a:r>
              <a:rPr lang="pt-BR" altLang="pt-BR" sz="1600" b="1" dirty="0"/>
              <a:t>audiências anteriores</a:t>
            </a: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2677F8F9-5F7E-48CA-9E96-1826B27119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5271857"/>
              </p:ext>
            </p:extLst>
          </p:nvPr>
        </p:nvGraphicFramePr>
        <p:xfrm>
          <a:off x="470452" y="889000"/>
          <a:ext cx="11251095" cy="5234614"/>
        </p:xfrm>
        <a:graphic>
          <a:graphicData uri="http://schemas.openxmlformats.org/drawingml/2006/table">
            <a:tbl>
              <a:tblPr/>
              <a:tblGrid>
                <a:gridCol w="1147951">
                  <a:extLst>
                    <a:ext uri="{9D8B030D-6E8A-4147-A177-3AD203B41FA5}">
                      <a16:colId xmlns:a16="http://schemas.microsoft.com/office/drawing/2014/main" val="2365510893"/>
                    </a:ext>
                  </a:extLst>
                </a:gridCol>
                <a:gridCol w="2793739">
                  <a:extLst>
                    <a:ext uri="{9D8B030D-6E8A-4147-A177-3AD203B41FA5}">
                      <a16:colId xmlns:a16="http://schemas.microsoft.com/office/drawing/2014/main" val="2386449773"/>
                    </a:ext>
                  </a:extLst>
                </a:gridCol>
                <a:gridCol w="2881593">
                  <a:extLst>
                    <a:ext uri="{9D8B030D-6E8A-4147-A177-3AD203B41FA5}">
                      <a16:colId xmlns:a16="http://schemas.microsoft.com/office/drawing/2014/main" val="99355064"/>
                    </a:ext>
                  </a:extLst>
                </a:gridCol>
                <a:gridCol w="2014771">
                  <a:extLst>
                    <a:ext uri="{9D8B030D-6E8A-4147-A177-3AD203B41FA5}">
                      <a16:colId xmlns:a16="http://schemas.microsoft.com/office/drawing/2014/main" val="3679069474"/>
                    </a:ext>
                  </a:extLst>
                </a:gridCol>
                <a:gridCol w="2413041">
                  <a:extLst>
                    <a:ext uri="{9D8B030D-6E8A-4147-A177-3AD203B41FA5}">
                      <a16:colId xmlns:a16="http://schemas.microsoft.com/office/drawing/2014/main" val="3777706528"/>
                    </a:ext>
                  </a:extLst>
                </a:gridCol>
              </a:tblGrid>
              <a:tr h="489434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Dívida Consolidada Liquida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0205957"/>
                  </a:ext>
                </a:extLst>
              </a:tr>
              <a:tr h="97886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Valor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Orçamento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 Orçamento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Atualização IPCA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97988"/>
                  </a:ext>
                </a:extLst>
              </a:tr>
              <a:tr h="47078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61.307.042.364,29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180.800.000.000,00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33,91%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38.549.229,85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8606574"/>
                  </a:ext>
                </a:extLst>
              </a:tr>
              <a:tr h="47078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14.563.531,21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75.509.640,00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19,29%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90.308.692,08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0576747"/>
                  </a:ext>
                </a:extLst>
              </a:tr>
              <a:tr h="47078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52.147.314,63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108.700.000,00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47,97%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223.069.544,82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9153684"/>
                  </a:ext>
                </a:extLst>
              </a:tr>
              <a:tr h="47078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88.660.000,00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198.018.000,00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44,77%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226.671.139,38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0926340"/>
                  </a:ext>
                </a:extLst>
              </a:tr>
              <a:tr h="47078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142.003.211,60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337.033.639,00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42,13%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286.909.151,49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4273769"/>
                  </a:ext>
                </a:extLst>
              </a:tr>
              <a:tr h="47078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236.963.150,55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468.886.713,69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50,54%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389.309.183,69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2575040"/>
                  </a:ext>
                </a:extLst>
              </a:tr>
              <a:tr h="47078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309.438.380,49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720.843.092,84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42,93%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391.627.002,68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3655338"/>
                  </a:ext>
                </a:extLst>
              </a:tr>
              <a:tr h="47078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478.354.559,37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1.043.238.367,01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45,85%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478.354.559,37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79839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100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ctrTitle"/>
          </p:nvPr>
        </p:nvSpPr>
        <p:spPr>
          <a:xfrm>
            <a:off x="1524000" y="301625"/>
            <a:ext cx="9959975" cy="587375"/>
          </a:xfrm>
        </p:spPr>
        <p:txBody>
          <a:bodyPr/>
          <a:lstStyle/>
          <a:p>
            <a:pPr algn="r" eaLnBrk="1" hangingPunct="1"/>
            <a:r>
              <a:rPr lang="pt-BR" altLang="pt-BR" sz="1600" b="1" dirty="0"/>
              <a:t>Avaliação de Metas Fiscais</a:t>
            </a:r>
            <a:br>
              <a:rPr lang="pt-BR" altLang="pt-BR" sz="1600" b="1" dirty="0"/>
            </a:br>
            <a:r>
              <a:rPr lang="pt-BR" altLang="pt-BR" sz="1600" b="1" dirty="0"/>
              <a:t>2º Quadrimestre 2020</a:t>
            </a:r>
          </a:p>
        </p:txBody>
      </p:sp>
      <p:sp>
        <p:nvSpPr>
          <p:cNvPr id="8195" name="Subtítulo 4"/>
          <p:cNvSpPr>
            <a:spLocks noGrp="1"/>
          </p:cNvSpPr>
          <p:nvPr>
            <p:ph type="subTitle" idx="1"/>
          </p:nvPr>
        </p:nvSpPr>
        <p:spPr>
          <a:xfrm>
            <a:off x="1179513" y="1749287"/>
            <a:ext cx="9144000" cy="1205948"/>
          </a:xfrm>
        </p:spPr>
        <p:txBody>
          <a:bodyPr>
            <a:normAutofit/>
          </a:bodyPr>
          <a:lstStyle/>
          <a:p>
            <a:pPr eaLnBrk="1" hangingPunct="1"/>
            <a:r>
              <a:rPr lang="pt-BR" alt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COMPARATIVO DA RCL</a:t>
            </a: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E699B780-2F7C-4FDA-94F0-FEC6A974E4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7270162"/>
              </p:ext>
            </p:extLst>
          </p:nvPr>
        </p:nvGraphicFramePr>
        <p:xfrm>
          <a:off x="1802296" y="2989704"/>
          <a:ext cx="8335618" cy="1651635"/>
        </p:xfrm>
        <a:graphic>
          <a:graphicData uri="http://schemas.openxmlformats.org/drawingml/2006/table">
            <a:tbl>
              <a:tblPr/>
              <a:tblGrid>
                <a:gridCol w="2757927">
                  <a:extLst>
                    <a:ext uri="{9D8B030D-6E8A-4147-A177-3AD203B41FA5}">
                      <a16:colId xmlns:a16="http://schemas.microsoft.com/office/drawing/2014/main" val="638894692"/>
                    </a:ext>
                  </a:extLst>
                </a:gridCol>
                <a:gridCol w="5577691">
                  <a:extLst>
                    <a:ext uri="{9D8B030D-6E8A-4147-A177-3AD203B41FA5}">
                      <a16:colId xmlns:a16="http://schemas.microsoft.com/office/drawing/2014/main" val="1429031064"/>
                    </a:ext>
                  </a:extLst>
                </a:gridCol>
              </a:tblGrid>
              <a:tr h="657225">
                <a:tc>
                  <a:txBody>
                    <a:bodyPr/>
                    <a:lstStyle/>
                    <a:p>
                      <a:pPr algn="ctr" fontAlgn="b"/>
                      <a:r>
                        <a:rPr lang="pt-BR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R$                       786.339.636,00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3477532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algn="ctr" fontAlgn="b"/>
                      <a:r>
                        <a:rPr lang="pt-BR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R$                       852.719.702,25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8732062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algn="ctr" fontAlgn="b"/>
                      <a:r>
                        <a:rPr lang="pt-BR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8,44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476132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ctrTitle"/>
          </p:nvPr>
        </p:nvSpPr>
        <p:spPr>
          <a:xfrm>
            <a:off x="1524000" y="301625"/>
            <a:ext cx="9959975" cy="587375"/>
          </a:xfrm>
        </p:spPr>
        <p:txBody>
          <a:bodyPr/>
          <a:lstStyle/>
          <a:p>
            <a:pPr algn="r" eaLnBrk="1" hangingPunct="1"/>
            <a:r>
              <a:rPr lang="pt-BR" altLang="pt-BR" sz="1600" b="1" dirty="0"/>
              <a:t>Avaliação de Metas Fiscais</a:t>
            </a:r>
            <a:br>
              <a:rPr lang="pt-BR" altLang="pt-BR" sz="1600" b="1" dirty="0"/>
            </a:br>
            <a:r>
              <a:rPr lang="pt-BR" altLang="pt-BR" sz="1600" b="1" dirty="0"/>
              <a:t>2º Quadrimestre 2020</a:t>
            </a:r>
          </a:p>
        </p:txBody>
      </p:sp>
      <p:sp>
        <p:nvSpPr>
          <p:cNvPr id="8195" name="Subtítulo 4"/>
          <p:cNvSpPr>
            <a:spLocks noGrp="1"/>
          </p:cNvSpPr>
          <p:nvPr>
            <p:ph type="subTitle" idx="1"/>
          </p:nvPr>
        </p:nvSpPr>
        <p:spPr>
          <a:xfrm>
            <a:off x="1298782" y="889000"/>
            <a:ext cx="9144000" cy="1205948"/>
          </a:xfrm>
        </p:spPr>
        <p:txBody>
          <a:bodyPr>
            <a:normAutofit/>
          </a:bodyPr>
          <a:lstStyle/>
          <a:p>
            <a:pPr eaLnBrk="1" hangingPunct="1"/>
            <a:r>
              <a:rPr lang="pt-BR" alt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QUADRO DE RECEITAS</a:t>
            </a: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9374ACA4-FB3B-4B77-9D28-A2068FF19C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585358"/>
              </p:ext>
            </p:extLst>
          </p:nvPr>
        </p:nvGraphicFramePr>
        <p:xfrm>
          <a:off x="513659" y="1725790"/>
          <a:ext cx="11164681" cy="4196002"/>
        </p:xfrm>
        <a:graphic>
          <a:graphicData uri="http://schemas.openxmlformats.org/drawingml/2006/table">
            <a:tbl>
              <a:tblPr/>
              <a:tblGrid>
                <a:gridCol w="2314452">
                  <a:extLst>
                    <a:ext uri="{9D8B030D-6E8A-4147-A177-3AD203B41FA5}">
                      <a16:colId xmlns:a16="http://schemas.microsoft.com/office/drawing/2014/main" val="2427868471"/>
                    </a:ext>
                  </a:extLst>
                </a:gridCol>
                <a:gridCol w="3609962">
                  <a:extLst>
                    <a:ext uri="{9D8B030D-6E8A-4147-A177-3AD203B41FA5}">
                      <a16:colId xmlns:a16="http://schemas.microsoft.com/office/drawing/2014/main" val="1457938489"/>
                    </a:ext>
                  </a:extLst>
                </a:gridCol>
                <a:gridCol w="3609962">
                  <a:extLst>
                    <a:ext uri="{9D8B030D-6E8A-4147-A177-3AD203B41FA5}">
                      <a16:colId xmlns:a16="http://schemas.microsoft.com/office/drawing/2014/main" val="1103721727"/>
                    </a:ext>
                  </a:extLst>
                </a:gridCol>
                <a:gridCol w="1630305">
                  <a:extLst>
                    <a:ext uri="{9D8B030D-6E8A-4147-A177-3AD203B41FA5}">
                      <a16:colId xmlns:a16="http://schemas.microsoft.com/office/drawing/2014/main" val="3185855286"/>
                    </a:ext>
                  </a:extLst>
                </a:gridCol>
              </a:tblGrid>
              <a:tr h="491304"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RECEITAS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Variação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6015575"/>
                  </a:ext>
                </a:extLst>
              </a:tr>
              <a:tr h="491304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ICMS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122.108.920,78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111.034.898,05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-9,07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2996076"/>
                  </a:ext>
                </a:extLst>
              </a:tr>
              <a:tr h="491304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ISSQN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65.001.284,16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64.293.224,84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-1,09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3487666"/>
                  </a:ext>
                </a:extLst>
              </a:tr>
              <a:tr h="491304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FPM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56.659.704,90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52.851.564,39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-6,72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9407485"/>
                  </a:ext>
                </a:extLst>
              </a:tr>
              <a:tr h="491304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IPTU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41.813.518,84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52.820.124,65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26,32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1302153"/>
                  </a:ext>
                </a:extLst>
              </a:tr>
              <a:tr h="491304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IPVA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54.054.421,38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55.771.673,85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1604063"/>
                  </a:ext>
                </a:extLst>
              </a:tr>
              <a:tr h="491304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ITBI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17.732.374,78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16.764.203,95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-5,46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8125491"/>
                  </a:ext>
                </a:extLst>
              </a:tr>
              <a:tr h="491304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357.370.224,84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353.535.689,73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-1,07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2690853"/>
                  </a:ext>
                </a:extLst>
              </a:tr>
              <a:tr h="265570"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2400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489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ctrTitle"/>
          </p:nvPr>
        </p:nvSpPr>
        <p:spPr>
          <a:xfrm>
            <a:off x="1524000" y="301625"/>
            <a:ext cx="9959975" cy="587375"/>
          </a:xfrm>
        </p:spPr>
        <p:txBody>
          <a:bodyPr/>
          <a:lstStyle/>
          <a:p>
            <a:pPr algn="r" eaLnBrk="1" hangingPunct="1"/>
            <a:r>
              <a:rPr lang="pt-BR" altLang="pt-BR" sz="1600" b="1" dirty="0"/>
              <a:t>Avaliação de Metas Fiscais</a:t>
            </a:r>
            <a:br>
              <a:rPr lang="pt-BR" altLang="pt-BR" sz="1600" b="1" dirty="0"/>
            </a:br>
            <a:r>
              <a:rPr lang="pt-BR" altLang="pt-BR" sz="1600" b="1" dirty="0"/>
              <a:t>2º Quadrimestre 2020</a:t>
            </a:r>
          </a:p>
        </p:txBody>
      </p:sp>
      <p:sp>
        <p:nvSpPr>
          <p:cNvPr id="9219" name="Subtítulo 4"/>
          <p:cNvSpPr>
            <a:spLocks noGrp="1"/>
          </p:cNvSpPr>
          <p:nvPr>
            <p:ph type="subTitle" idx="1"/>
          </p:nvPr>
        </p:nvSpPr>
        <p:spPr>
          <a:xfrm>
            <a:off x="1766888" y="2846388"/>
            <a:ext cx="9144000" cy="1655762"/>
          </a:xfrm>
        </p:spPr>
        <p:txBody>
          <a:bodyPr/>
          <a:lstStyle/>
          <a:p>
            <a:pPr eaLnBrk="1" hangingPunct="1"/>
            <a:r>
              <a:rPr lang="pt-BR" altLang="pt-BR" sz="5400"/>
              <a:t>DESPESAS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ítulo 1"/>
          <p:cNvSpPr>
            <a:spLocks noGrp="1"/>
          </p:cNvSpPr>
          <p:nvPr>
            <p:ph type="ctrTitle"/>
          </p:nvPr>
        </p:nvSpPr>
        <p:spPr>
          <a:xfrm>
            <a:off x="1524000" y="301625"/>
            <a:ext cx="9959975" cy="587375"/>
          </a:xfrm>
        </p:spPr>
        <p:txBody>
          <a:bodyPr/>
          <a:lstStyle/>
          <a:p>
            <a:pPr algn="r" eaLnBrk="1" hangingPunct="1"/>
            <a:r>
              <a:rPr lang="pt-BR" altLang="pt-BR" sz="1600" b="1" dirty="0"/>
              <a:t>Avaliação de Metas Fiscais</a:t>
            </a:r>
            <a:br>
              <a:rPr lang="pt-BR" altLang="pt-BR" sz="1600" b="1" dirty="0"/>
            </a:br>
            <a:r>
              <a:rPr lang="pt-BR" altLang="pt-BR" sz="1600" b="1" dirty="0"/>
              <a:t>2º Quadrimestre 2020</a:t>
            </a:r>
          </a:p>
        </p:txBody>
      </p:sp>
      <p:sp>
        <p:nvSpPr>
          <p:cNvPr id="10243" name="Subtítulo 4"/>
          <p:cNvSpPr>
            <a:spLocks noGrp="1"/>
          </p:cNvSpPr>
          <p:nvPr>
            <p:ph type="subTitle" idx="1"/>
          </p:nvPr>
        </p:nvSpPr>
        <p:spPr>
          <a:xfrm>
            <a:off x="1355725" y="855228"/>
            <a:ext cx="9144000" cy="666750"/>
          </a:xfrm>
        </p:spPr>
        <p:txBody>
          <a:bodyPr/>
          <a:lstStyle/>
          <a:p>
            <a:pPr eaLnBrk="1" hangingPunct="1"/>
            <a:r>
              <a:rPr lang="pt-BR" altLang="pt-BR" sz="2800" dirty="0">
                <a:latin typeface="Arial" panose="020B0604020202020204" pitchFamily="34" charset="0"/>
                <a:cs typeface="Arial" panose="020B0604020202020204" pitchFamily="34" charset="0"/>
              </a:rPr>
              <a:t>DESPESA LIQUIDADA</a:t>
            </a:r>
          </a:p>
          <a:p>
            <a:pPr eaLnBrk="1" hangingPunct="1"/>
            <a:endParaRPr lang="pt-BR" altLang="pt-BR" dirty="0"/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BD296339-CAC9-4906-ACFB-D6482244CC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0215207"/>
              </p:ext>
            </p:extLst>
          </p:nvPr>
        </p:nvGraphicFramePr>
        <p:xfrm>
          <a:off x="887897" y="1521978"/>
          <a:ext cx="9740347" cy="3489960"/>
        </p:xfrm>
        <a:graphic>
          <a:graphicData uri="http://schemas.openxmlformats.org/drawingml/2006/table">
            <a:tbl>
              <a:tblPr/>
              <a:tblGrid>
                <a:gridCol w="3770975">
                  <a:extLst>
                    <a:ext uri="{9D8B030D-6E8A-4147-A177-3AD203B41FA5}">
                      <a16:colId xmlns:a16="http://schemas.microsoft.com/office/drawing/2014/main" val="1371680489"/>
                    </a:ext>
                  </a:extLst>
                </a:gridCol>
                <a:gridCol w="2984686">
                  <a:extLst>
                    <a:ext uri="{9D8B030D-6E8A-4147-A177-3AD203B41FA5}">
                      <a16:colId xmlns:a16="http://schemas.microsoft.com/office/drawing/2014/main" val="386770285"/>
                    </a:ext>
                  </a:extLst>
                </a:gridCol>
                <a:gridCol w="2984686">
                  <a:extLst>
                    <a:ext uri="{9D8B030D-6E8A-4147-A177-3AD203B41FA5}">
                      <a16:colId xmlns:a16="http://schemas.microsoft.com/office/drawing/2014/main" val="4005656592"/>
                    </a:ext>
                  </a:extLst>
                </a:gridCol>
              </a:tblGrid>
              <a:tr h="352425"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ESPECIFICAÇÃO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7910710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Pessoal e Encargos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278.514.803,78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274.741.317,56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7875288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Juros e encargos Dívida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2.535.736,71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3.561.949,70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3832682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Outras Receitas Correntes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138.982.096,80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120.917.046,06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4724888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Investimentos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32.333.221,11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52.322.971,97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4996784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Inversões Financeiras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5.600.000,00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5.160.000,00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3792409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Amortização Dívida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42.926.515,56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49.139.212,01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1093196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500.892.373,96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505.842.497,30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305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ulo 1"/>
          <p:cNvSpPr>
            <a:spLocks noGrp="1"/>
          </p:cNvSpPr>
          <p:nvPr>
            <p:ph type="ctrTitle"/>
          </p:nvPr>
        </p:nvSpPr>
        <p:spPr>
          <a:xfrm>
            <a:off x="1524000" y="301625"/>
            <a:ext cx="9959975" cy="587375"/>
          </a:xfrm>
        </p:spPr>
        <p:txBody>
          <a:bodyPr/>
          <a:lstStyle/>
          <a:p>
            <a:pPr algn="r" eaLnBrk="1" hangingPunct="1"/>
            <a:r>
              <a:rPr lang="pt-BR" altLang="pt-BR" sz="1600" b="1" dirty="0"/>
              <a:t>Avaliação de Metas Fiscais</a:t>
            </a:r>
            <a:br>
              <a:rPr lang="pt-BR" altLang="pt-BR" sz="1600" b="1" dirty="0"/>
            </a:br>
            <a:r>
              <a:rPr lang="pt-BR" altLang="pt-BR" sz="1600" b="1" dirty="0"/>
              <a:t>2º Quadrimestre 2020</a:t>
            </a: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363663" y="1214438"/>
            <a:ext cx="9144000" cy="4191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800" dirty="0"/>
              <a:t>DESPESAS POR FUNÇÕES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sz="2800" dirty="0"/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91B394A1-E769-4A45-BDFA-D8EBAB8FDC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5365557"/>
              </p:ext>
            </p:extLst>
          </p:nvPr>
        </p:nvGraphicFramePr>
        <p:xfrm>
          <a:off x="530087" y="2023110"/>
          <a:ext cx="10953888" cy="3620452"/>
        </p:xfrm>
        <a:graphic>
          <a:graphicData uri="http://schemas.openxmlformats.org/drawingml/2006/table">
            <a:tbl>
              <a:tblPr/>
              <a:tblGrid>
                <a:gridCol w="4240798">
                  <a:extLst>
                    <a:ext uri="{9D8B030D-6E8A-4147-A177-3AD203B41FA5}">
                      <a16:colId xmlns:a16="http://schemas.microsoft.com/office/drawing/2014/main" val="737302803"/>
                    </a:ext>
                  </a:extLst>
                </a:gridCol>
                <a:gridCol w="3356545">
                  <a:extLst>
                    <a:ext uri="{9D8B030D-6E8A-4147-A177-3AD203B41FA5}">
                      <a16:colId xmlns:a16="http://schemas.microsoft.com/office/drawing/2014/main" val="2401440129"/>
                    </a:ext>
                  </a:extLst>
                </a:gridCol>
                <a:gridCol w="3356545">
                  <a:extLst>
                    <a:ext uri="{9D8B030D-6E8A-4147-A177-3AD203B41FA5}">
                      <a16:colId xmlns:a16="http://schemas.microsoft.com/office/drawing/2014/main" val="3960723907"/>
                    </a:ext>
                  </a:extLst>
                </a:gridCol>
              </a:tblGrid>
              <a:tr h="453783"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ESPECIFICAÇÃO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693434"/>
                  </a:ext>
                </a:extLst>
              </a:tr>
              <a:tr h="453783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ADMINISTRAÇÃO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69.874.624,80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70.079.909,65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2494199"/>
                  </a:ext>
                </a:extLst>
              </a:tr>
              <a:tr h="453783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ASSISTÊNCIA SOCIAL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23.507.535,66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24.197.353,26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9167124"/>
                  </a:ext>
                </a:extLst>
              </a:tr>
              <a:tr h="453783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EDUCAÇÃO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152.229.015,28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146.259.372,70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313929"/>
                  </a:ext>
                </a:extLst>
              </a:tr>
              <a:tr h="453783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SAÚDE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114.465.887,37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105.283.723,72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7424480"/>
                  </a:ext>
                </a:extLst>
              </a:tr>
              <a:tr h="453783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ENCARGOS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48.179.438,71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51.663.690,31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9294968"/>
                  </a:ext>
                </a:extLst>
              </a:tr>
              <a:tr h="453783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DEMAIS FUNÇÕES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92.635.872,14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108.358.447,66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1106895"/>
                  </a:ext>
                </a:extLst>
              </a:tr>
              <a:tr h="443971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500.892.373,96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505.842.497,30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697347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ítulo 1"/>
          <p:cNvSpPr>
            <a:spLocks noGrp="1"/>
          </p:cNvSpPr>
          <p:nvPr>
            <p:ph type="ctrTitle"/>
          </p:nvPr>
        </p:nvSpPr>
        <p:spPr>
          <a:xfrm>
            <a:off x="1524000" y="301625"/>
            <a:ext cx="9959975" cy="587375"/>
          </a:xfrm>
        </p:spPr>
        <p:txBody>
          <a:bodyPr/>
          <a:lstStyle/>
          <a:p>
            <a:pPr algn="r" eaLnBrk="1" hangingPunct="1"/>
            <a:r>
              <a:rPr lang="pt-BR" altLang="pt-BR" sz="1600" b="1" dirty="0"/>
              <a:t>Avaliação de Metas Fiscais</a:t>
            </a:r>
            <a:br>
              <a:rPr lang="pt-BR" altLang="pt-BR" sz="1600" b="1" dirty="0"/>
            </a:br>
            <a:r>
              <a:rPr lang="pt-BR" altLang="pt-BR" sz="1600" b="1" dirty="0"/>
              <a:t>2º Quadrimestre 2020</a:t>
            </a:r>
          </a:p>
        </p:txBody>
      </p:sp>
      <p:sp>
        <p:nvSpPr>
          <p:cNvPr id="17411" name="Subtítulo 4"/>
          <p:cNvSpPr>
            <a:spLocks noGrp="1"/>
          </p:cNvSpPr>
          <p:nvPr>
            <p:ph type="subTitle" idx="1"/>
          </p:nvPr>
        </p:nvSpPr>
        <p:spPr>
          <a:xfrm>
            <a:off x="1766888" y="2846388"/>
            <a:ext cx="9144000" cy="1655762"/>
          </a:xfrm>
        </p:spPr>
        <p:txBody>
          <a:bodyPr/>
          <a:lstStyle/>
          <a:p>
            <a:pPr eaLnBrk="1" hangingPunct="1"/>
            <a:r>
              <a:rPr lang="pt-BR" altLang="pt-BR" sz="5400" dirty="0"/>
              <a:t>ANÁLISE DE GESTÃO</a:t>
            </a:r>
          </a:p>
          <a:p>
            <a:pPr eaLnBrk="1" hangingPunct="1"/>
            <a:endParaRPr lang="pt-BR" altLang="pt-BR" sz="5400" dirty="0"/>
          </a:p>
          <a:p>
            <a:pPr eaLnBrk="1" hangingPunct="1"/>
            <a:endParaRPr lang="pt-BR" altLang="pt-BR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2889</TotalTime>
  <Words>1825</Words>
  <Application>Microsoft Office PowerPoint</Application>
  <PresentationFormat>Widescreen</PresentationFormat>
  <Paragraphs>852</Paragraphs>
  <Slides>32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32</vt:i4>
      </vt:variant>
    </vt:vector>
  </HeadingPairs>
  <TitlesOfParts>
    <vt:vector size="38" baseType="lpstr">
      <vt:lpstr>Arial</vt:lpstr>
      <vt:lpstr>Calibri</vt:lpstr>
      <vt:lpstr>Calibri Light</vt:lpstr>
      <vt:lpstr>Century Schoolbook</vt:lpstr>
      <vt:lpstr>Times New Roman</vt:lpstr>
      <vt:lpstr>Office Theme</vt:lpstr>
      <vt:lpstr>Apresentação do PowerPoint</vt:lpstr>
      <vt:lpstr>Avaliação de Metas Fiscais 2º Quadrimestre 2020</vt:lpstr>
      <vt:lpstr>Avaliação de Metas Fiscais 2º Quadrimestre 2020</vt:lpstr>
      <vt:lpstr>Avaliação de Metas Fiscais 2º Quadrimestre 2020</vt:lpstr>
      <vt:lpstr>Avaliação de Metas Fiscais 2º Quadrimestre 2020</vt:lpstr>
      <vt:lpstr>Avaliação de Metas Fiscais 2º Quadrimestre 2020</vt:lpstr>
      <vt:lpstr>Avaliação de Metas Fiscais 2º Quadrimestre 2020</vt:lpstr>
      <vt:lpstr>Avaliação de Metas Fiscais 2º Quadrimestre 2020</vt:lpstr>
      <vt:lpstr>Avaliação de Metas Fiscais 2º Quadrimestre 2020</vt:lpstr>
      <vt:lpstr>Avaliação de Metas Fiscais 2º Quadrimestre 2020</vt:lpstr>
      <vt:lpstr>Avaliação de Metas Fiscais 2º Quadrimestre 2020</vt:lpstr>
      <vt:lpstr>Apresentação do PowerPoint</vt:lpstr>
      <vt:lpstr>Avaliação de Metas Fiscais 2º Quadrimestre 2020</vt:lpstr>
      <vt:lpstr>Avaliação de Metas Fiscais 2º Quadrimestre 2020</vt:lpstr>
      <vt:lpstr>Avaliação de Metas Fiscais 2º Quadrimestre 2020</vt:lpstr>
      <vt:lpstr>Avaliação de Metas Fiscais 2º Quadrimestre 2020</vt:lpstr>
      <vt:lpstr>Avaliação de Metas Fiscais 2º Quadrimestre 2020</vt:lpstr>
      <vt:lpstr>Avaliação de Metas Fiscais 2º Quadrimestre 2020</vt:lpstr>
      <vt:lpstr>Avaliação de Metas Fiscais 2º Quadrimestre 2020</vt:lpstr>
      <vt:lpstr>Avaliação de Metas Fiscais 2º Quadrimestre 2020</vt:lpstr>
      <vt:lpstr>Avaliação de Metas Fiscais 2º Quadrimestre 2020</vt:lpstr>
      <vt:lpstr>Avaliação de Metas Fiscais 2º Quadrimestre 2020</vt:lpstr>
      <vt:lpstr>Avaliação de Metas Fiscais 2º Quadrimestre 2020</vt:lpstr>
      <vt:lpstr>Avaliação de Metas Fiscais 2º Quadrimestre 2020</vt:lpstr>
      <vt:lpstr>Avaliação de Metas Fiscais 2º Quadrimestre 2020</vt:lpstr>
      <vt:lpstr>Informações solicitadas audiências anteriores</vt:lpstr>
      <vt:lpstr>Informações solicitadas audiências anteriores</vt:lpstr>
      <vt:lpstr>Informações solicitadas audiências anteriores</vt:lpstr>
      <vt:lpstr>Informações solicitadas audiências anteriores</vt:lpstr>
      <vt:lpstr>Informações solicitadas audiências anteriores</vt:lpstr>
      <vt:lpstr>Informações solicitadas audiências anteriores</vt:lpstr>
      <vt:lpstr>Informações solicitadas audiências anteriores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Avaliação de Metas Fiscais 2º Quadrimestre 2018</dc:title>
  <dc:creator>RENATO DE ASSIS PEIXOTO</dc:creator>
  <cp:lastModifiedBy>Usuário do Windows</cp:lastModifiedBy>
  <cp:revision>228</cp:revision>
  <cp:lastPrinted>2020-09-25T17:21:54Z</cp:lastPrinted>
  <dcterms:created xsi:type="dcterms:W3CDTF">2018-09-05T20:07:14Z</dcterms:created>
  <dcterms:modified xsi:type="dcterms:W3CDTF">2020-09-29T23:03:15Z</dcterms:modified>
</cp:coreProperties>
</file>